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63"/>
  </p:notesMasterIdLst>
  <p:handoutMasterIdLst>
    <p:handoutMasterId r:id="rId64"/>
  </p:handoutMasterIdLst>
  <p:sldIdLst>
    <p:sldId id="1199" r:id="rId2"/>
    <p:sldId id="388" r:id="rId3"/>
    <p:sldId id="1355" r:id="rId4"/>
    <p:sldId id="1356" r:id="rId5"/>
    <p:sldId id="1201" r:id="rId6"/>
    <p:sldId id="1200" r:id="rId7"/>
    <p:sldId id="1358" r:id="rId8"/>
    <p:sldId id="1361" r:id="rId9"/>
    <p:sldId id="1359" r:id="rId10"/>
    <p:sldId id="1362" r:id="rId11"/>
    <p:sldId id="1363" r:id="rId12"/>
    <p:sldId id="1202" r:id="rId13"/>
    <p:sldId id="1360" r:id="rId14"/>
    <p:sldId id="1368" r:id="rId15"/>
    <p:sldId id="1370" r:id="rId16"/>
    <p:sldId id="1377" r:id="rId17"/>
    <p:sldId id="1224" r:id="rId18"/>
    <p:sldId id="1378" r:id="rId19"/>
    <p:sldId id="1379" r:id="rId20"/>
    <p:sldId id="1380" r:id="rId21"/>
    <p:sldId id="1382" r:id="rId22"/>
    <p:sldId id="1383" r:id="rId23"/>
    <p:sldId id="1384" r:id="rId24"/>
    <p:sldId id="1371" r:id="rId25"/>
    <p:sldId id="1205" r:id="rId26"/>
    <p:sldId id="1357" r:id="rId27"/>
    <p:sldId id="1365" r:id="rId28"/>
    <p:sldId id="1373" r:id="rId29"/>
    <p:sldId id="1204" r:id="rId30"/>
    <p:sldId id="1208" r:id="rId31"/>
    <p:sldId id="1209" r:id="rId32"/>
    <p:sldId id="1210" r:id="rId33"/>
    <p:sldId id="1374" r:id="rId34"/>
    <p:sldId id="1372" r:id="rId35"/>
    <p:sldId id="1385" r:id="rId36"/>
    <p:sldId id="1388" r:id="rId37"/>
    <p:sldId id="1387" r:id="rId38"/>
    <p:sldId id="1367" r:id="rId39"/>
    <p:sldId id="1375" r:id="rId40"/>
    <p:sldId id="1364" r:id="rId41"/>
    <p:sldId id="1389" r:id="rId42"/>
    <p:sldId id="1390" r:id="rId43"/>
    <p:sldId id="1391" r:id="rId44"/>
    <p:sldId id="1394" r:id="rId45"/>
    <p:sldId id="1376" r:id="rId46"/>
    <p:sldId id="1393" r:id="rId47"/>
    <p:sldId id="1392" r:id="rId48"/>
    <p:sldId id="1395" r:id="rId49"/>
    <p:sldId id="1396" r:id="rId50"/>
    <p:sldId id="1397" r:id="rId51"/>
    <p:sldId id="1398" r:id="rId52"/>
    <p:sldId id="1399" r:id="rId53"/>
    <p:sldId id="1400" r:id="rId54"/>
    <p:sldId id="1401" r:id="rId55"/>
    <p:sldId id="1402" r:id="rId56"/>
    <p:sldId id="1403" r:id="rId57"/>
    <p:sldId id="1404" r:id="rId58"/>
    <p:sldId id="1405" r:id="rId59"/>
    <p:sldId id="1406" r:id="rId60"/>
    <p:sldId id="1407" r:id="rId61"/>
    <p:sldId id="1366" r:id="rId62"/>
  </p:sldIdLst>
  <p:sldSz cx="9144000" cy="6858000" type="screen4x3"/>
  <p:notesSz cx="6797675" cy="9926638"/>
  <p:custDataLst>
    <p:tags r:id="rId6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Palatino Linotype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33">
          <p15:clr>
            <a:srgbClr val="A4A3A4"/>
          </p15:clr>
        </p15:guide>
        <p15:guide id="2" pos="584">
          <p15:clr>
            <a:srgbClr val="A4A3A4"/>
          </p15:clr>
        </p15:guide>
        <p15:guide id="3" orient="horz" pos="2444">
          <p15:clr>
            <a:srgbClr val="A4A3A4"/>
          </p15:clr>
        </p15:guide>
        <p15:guide id="4" pos="1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Galeano" initials="DG" lastIdx="2" clrIdx="0">
    <p:extLst>
      <p:ext uri="{19B8F6BF-5375-455C-9EA6-DF929625EA0E}">
        <p15:presenceInfo xmlns:p15="http://schemas.microsoft.com/office/powerpoint/2012/main" userId="017bc9eb0db4e0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B7B7"/>
    <a:srgbClr val="FFFFCC"/>
    <a:srgbClr val="009900"/>
    <a:srgbClr val="FF6600"/>
    <a:srgbClr val="0FD75B"/>
    <a:srgbClr val="B8FAD1"/>
    <a:srgbClr val="33CC33"/>
    <a:srgbClr val="EE44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84" autoAdjust="0"/>
    <p:restoredTop sz="95332" autoAdjust="0"/>
  </p:normalViewPr>
  <p:slideViewPr>
    <p:cSldViewPr snapToGrid="0">
      <p:cViewPr varScale="1">
        <p:scale>
          <a:sx n="102" d="100"/>
          <a:sy n="102" d="100"/>
        </p:scale>
        <p:origin x="660" y="318"/>
      </p:cViewPr>
      <p:guideLst>
        <p:guide orient="horz" pos="733"/>
        <p:guide pos="584"/>
        <p:guide orient="horz" pos="2444"/>
        <p:guide pos="1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-2964" y="-1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A0EBC-635C-4ED8-A2E7-6C0ACE1B54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BA458-2B10-43E7-96F2-CC3B54B4EDE1}">
      <dgm:prSet/>
      <dgm:spPr/>
      <dgm:t>
        <a:bodyPr/>
        <a:lstStyle/>
        <a:p>
          <a:r>
            <a:rPr lang="en-US" b="1"/>
            <a:t>Definition</a:t>
          </a:r>
          <a:r>
            <a:rPr lang="en-US"/>
            <a:t>:</a:t>
          </a:r>
          <a:br>
            <a:rPr lang="en-US"/>
          </a:br>
          <a:r>
            <a:rPr lang="en-US"/>
            <a:t>Occurs when there are insufficient initial ratings for recommendations.</a:t>
          </a:r>
        </a:p>
      </dgm:t>
    </dgm:pt>
    <dgm:pt modelId="{C1A709AA-5D42-4599-A6F7-C2A87C9FAA62}" type="parTrans" cxnId="{F2657F80-F33B-466A-AC10-A22319376C5F}">
      <dgm:prSet/>
      <dgm:spPr/>
      <dgm:t>
        <a:bodyPr/>
        <a:lstStyle/>
        <a:p>
          <a:endParaRPr lang="en-US"/>
        </a:p>
      </dgm:t>
    </dgm:pt>
    <dgm:pt modelId="{1B4700F2-0B99-425C-9A40-67F29B4AC756}" type="sibTrans" cxnId="{F2657F80-F33B-466A-AC10-A22319376C5F}">
      <dgm:prSet/>
      <dgm:spPr/>
      <dgm:t>
        <a:bodyPr/>
        <a:lstStyle/>
        <a:p>
          <a:endParaRPr lang="en-US"/>
        </a:p>
      </dgm:t>
    </dgm:pt>
    <dgm:pt modelId="{6183A6F7-D77D-4C9F-AC12-CB565B5483C3}">
      <dgm:prSet/>
      <dgm:spPr/>
      <dgm:t>
        <a:bodyPr/>
        <a:lstStyle/>
        <a:p>
          <a:r>
            <a:rPr lang="en-US" b="1"/>
            <a:t>Challenges</a:t>
          </a:r>
          <a:r>
            <a:rPr lang="en-US"/>
            <a:t>:</a:t>
          </a:r>
        </a:p>
      </dgm:t>
    </dgm:pt>
    <dgm:pt modelId="{224AF63A-25E7-4E9C-9DA5-B8824CDCB4FB}" type="parTrans" cxnId="{593BD348-9195-4383-9ED4-673EEFD3BB9B}">
      <dgm:prSet/>
      <dgm:spPr/>
      <dgm:t>
        <a:bodyPr/>
        <a:lstStyle/>
        <a:p>
          <a:endParaRPr lang="en-US"/>
        </a:p>
      </dgm:t>
    </dgm:pt>
    <dgm:pt modelId="{41DDFCDC-4B24-4112-BBBC-FF7E8C061CE1}" type="sibTrans" cxnId="{593BD348-9195-4383-9ED4-673EEFD3BB9B}">
      <dgm:prSet/>
      <dgm:spPr/>
      <dgm:t>
        <a:bodyPr/>
        <a:lstStyle/>
        <a:p>
          <a:endParaRPr lang="en-US"/>
        </a:p>
      </dgm:t>
    </dgm:pt>
    <dgm:pt modelId="{3A5959CB-DBCA-4BF5-9B97-C90DA0DADB42}">
      <dgm:prSet/>
      <dgm:spPr/>
      <dgm:t>
        <a:bodyPr/>
        <a:lstStyle/>
        <a:p>
          <a:r>
            <a:rPr lang="en-US"/>
            <a:t>Collaborative filtering struggles without historical data.</a:t>
          </a:r>
        </a:p>
      </dgm:t>
    </dgm:pt>
    <dgm:pt modelId="{28D736CF-BBD5-48AE-86D3-493120A42C12}" type="parTrans" cxnId="{0CE4FCEE-7917-473B-A876-385F91E8DCC0}">
      <dgm:prSet/>
      <dgm:spPr/>
      <dgm:t>
        <a:bodyPr/>
        <a:lstStyle/>
        <a:p>
          <a:endParaRPr lang="en-US"/>
        </a:p>
      </dgm:t>
    </dgm:pt>
    <dgm:pt modelId="{7E93EFBE-B0B2-4153-AA86-FAF46BA838C5}" type="sibTrans" cxnId="{0CE4FCEE-7917-473B-A876-385F91E8DCC0}">
      <dgm:prSet/>
      <dgm:spPr/>
      <dgm:t>
        <a:bodyPr/>
        <a:lstStyle/>
        <a:p>
          <a:endParaRPr lang="en-US"/>
        </a:p>
      </dgm:t>
    </dgm:pt>
    <dgm:pt modelId="{EFCCCB6C-0248-4CC9-BF48-BCADF47D92FC}">
      <dgm:prSet/>
      <dgm:spPr/>
      <dgm:t>
        <a:bodyPr/>
        <a:lstStyle/>
        <a:p>
          <a:r>
            <a:rPr lang="en-US"/>
            <a:t>Content/knowledge-based methods may not always be applicable.</a:t>
          </a:r>
        </a:p>
      </dgm:t>
    </dgm:pt>
    <dgm:pt modelId="{3A95F79C-BF4F-4EBB-984F-CE5689B13ECB}" type="parTrans" cxnId="{24D0D452-ADDE-4AD4-8C2B-A6D408D3202D}">
      <dgm:prSet/>
      <dgm:spPr/>
      <dgm:t>
        <a:bodyPr/>
        <a:lstStyle/>
        <a:p>
          <a:endParaRPr lang="en-US"/>
        </a:p>
      </dgm:t>
    </dgm:pt>
    <dgm:pt modelId="{DBC8F3CB-A22F-4E8B-9754-C08AF2009527}" type="sibTrans" cxnId="{24D0D452-ADDE-4AD4-8C2B-A6D408D3202D}">
      <dgm:prSet/>
      <dgm:spPr/>
      <dgm:t>
        <a:bodyPr/>
        <a:lstStyle/>
        <a:p>
          <a:endParaRPr lang="en-US"/>
        </a:p>
      </dgm:t>
    </dgm:pt>
    <dgm:pt modelId="{B562B15E-05AC-4CE4-8C66-6A64A1BD8152}">
      <dgm:prSet/>
      <dgm:spPr/>
      <dgm:t>
        <a:bodyPr/>
        <a:lstStyle/>
        <a:p>
          <a:r>
            <a:rPr lang="en-US" b="1"/>
            <a:t>Solutions</a:t>
          </a:r>
          <a:r>
            <a:rPr lang="en-US"/>
            <a:t>:</a:t>
          </a:r>
        </a:p>
      </dgm:t>
    </dgm:pt>
    <dgm:pt modelId="{72D6DB70-2B8B-49D4-A128-E3C391C1A265}" type="parTrans" cxnId="{2D0737DD-127D-4F33-B697-C8522B60D5EF}">
      <dgm:prSet/>
      <dgm:spPr/>
      <dgm:t>
        <a:bodyPr/>
        <a:lstStyle/>
        <a:p>
          <a:endParaRPr lang="en-US"/>
        </a:p>
      </dgm:t>
    </dgm:pt>
    <dgm:pt modelId="{C7EEF85B-9774-458A-859F-F8CAC4DFC43C}" type="sibTrans" cxnId="{2D0737DD-127D-4F33-B697-C8522B60D5EF}">
      <dgm:prSet/>
      <dgm:spPr/>
      <dgm:t>
        <a:bodyPr/>
        <a:lstStyle/>
        <a:p>
          <a:endParaRPr lang="en-US"/>
        </a:p>
      </dgm:t>
    </dgm:pt>
    <dgm:pt modelId="{02AC6ED0-A89E-4E4F-A914-0DE41F603FDB}">
      <dgm:prSet/>
      <dgm:spPr/>
      <dgm:t>
        <a:bodyPr/>
        <a:lstStyle/>
        <a:p>
          <a:r>
            <a:rPr lang="en-US"/>
            <a:t>Techniques designed to mitigate cold-start effects.</a:t>
          </a:r>
        </a:p>
      </dgm:t>
    </dgm:pt>
    <dgm:pt modelId="{9329E8F1-760A-4115-92FC-0EB663C50D4A}" type="parTrans" cxnId="{B2D3AFD0-535F-4C30-BE1F-2C669D7A894E}">
      <dgm:prSet/>
      <dgm:spPr/>
      <dgm:t>
        <a:bodyPr/>
        <a:lstStyle/>
        <a:p>
          <a:endParaRPr lang="en-US"/>
        </a:p>
      </dgm:t>
    </dgm:pt>
    <dgm:pt modelId="{61E2236C-4BF5-4765-9AAE-F4735C64DB05}" type="sibTrans" cxnId="{B2D3AFD0-535F-4C30-BE1F-2C669D7A894E}">
      <dgm:prSet/>
      <dgm:spPr/>
      <dgm:t>
        <a:bodyPr/>
        <a:lstStyle/>
        <a:p>
          <a:endParaRPr lang="en-US"/>
        </a:p>
      </dgm:t>
    </dgm:pt>
    <dgm:pt modelId="{9B6B0466-AE7E-49BB-90ED-E64F7BC86498}">
      <dgm:prSet/>
      <dgm:spPr/>
      <dgm:t>
        <a:bodyPr/>
        <a:lstStyle/>
        <a:p>
          <a:r>
            <a:rPr lang="en-US"/>
            <a:t>Hybrid approaches combining content and collaborative data.</a:t>
          </a:r>
        </a:p>
      </dgm:t>
    </dgm:pt>
    <dgm:pt modelId="{B9308C1B-7C0B-437B-ACEB-8B4F022E0DDF}" type="parTrans" cxnId="{3052BFBD-4546-433D-B2A2-F0AF46A076F3}">
      <dgm:prSet/>
      <dgm:spPr/>
      <dgm:t>
        <a:bodyPr/>
        <a:lstStyle/>
        <a:p>
          <a:endParaRPr lang="en-US"/>
        </a:p>
      </dgm:t>
    </dgm:pt>
    <dgm:pt modelId="{AFDBDA2F-2A78-46FA-8F9D-10AF2F073E38}" type="sibTrans" cxnId="{3052BFBD-4546-433D-B2A2-F0AF46A076F3}">
      <dgm:prSet/>
      <dgm:spPr/>
      <dgm:t>
        <a:bodyPr/>
        <a:lstStyle/>
        <a:p>
          <a:endParaRPr lang="en-US"/>
        </a:p>
      </dgm:t>
    </dgm:pt>
    <dgm:pt modelId="{4A1457E5-8FA8-420B-B280-532CAEB2118B}" type="pres">
      <dgm:prSet presAssocID="{002A0EBC-635C-4ED8-A2E7-6C0ACE1B5437}" presName="root" presStyleCnt="0">
        <dgm:presLayoutVars>
          <dgm:dir/>
          <dgm:resizeHandles val="exact"/>
        </dgm:presLayoutVars>
      </dgm:prSet>
      <dgm:spPr/>
    </dgm:pt>
    <dgm:pt modelId="{7B581973-167C-4463-984A-88658D88200F}" type="pres">
      <dgm:prSet presAssocID="{AACBA458-2B10-43E7-96F2-CC3B54B4EDE1}" presName="compNode" presStyleCnt="0"/>
      <dgm:spPr/>
    </dgm:pt>
    <dgm:pt modelId="{22D0688D-FAC1-431B-A782-9C47BB971487}" type="pres">
      <dgm:prSet presAssocID="{AACBA458-2B10-43E7-96F2-CC3B54B4EDE1}" presName="bgRect" presStyleLbl="bgShp" presStyleIdx="0" presStyleCnt="3"/>
      <dgm:spPr/>
    </dgm:pt>
    <dgm:pt modelId="{B014B0FC-621A-406B-B326-B2C37DA1A489}" type="pres">
      <dgm:prSet presAssocID="{AACBA458-2B10-43E7-96F2-CC3B54B4ED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87867FCB-8C9D-4AE9-A200-6C81EBF6930A}" type="pres">
      <dgm:prSet presAssocID="{AACBA458-2B10-43E7-96F2-CC3B54B4EDE1}" presName="spaceRect" presStyleCnt="0"/>
      <dgm:spPr/>
    </dgm:pt>
    <dgm:pt modelId="{A12FEACC-00DE-49BD-BE7E-D8E033A47B2A}" type="pres">
      <dgm:prSet presAssocID="{AACBA458-2B10-43E7-96F2-CC3B54B4EDE1}" presName="parTx" presStyleLbl="revTx" presStyleIdx="0" presStyleCnt="5">
        <dgm:presLayoutVars>
          <dgm:chMax val="0"/>
          <dgm:chPref val="0"/>
        </dgm:presLayoutVars>
      </dgm:prSet>
      <dgm:spPr/>
    </dgm:pt>
    <dgm:pt modelId="{AC258267-DD69-495A-95AE-7263EBABA67E}" type="pres">
      <dgm:prSet presAssocID="{1B4700F2-0B99-425C-9A40-67F29B4AC756}" presName="sibTrans" presStyleCnt="0"/>
      <dgm:spPr/>
    </dgm:pt>
    <dgm:pt modelId="{C321527D-E871-490E-80E0-6B68ACB3A6ED}" type="pres">
      <dgm:prSet presAssocID="{6183A6F7-D77D-4C9F-AC12-CB565B5483C3}" presName="compNode" presStyleCnt="0"/>
      <dgm:spPr/>
    </dgm:pt>
    <dgm:pt modelId="{E4BB9234-1363-4E10-8913-95A0D4CC7587}" type="pres">
      <dgm:prSet presAssocID="{6183A6F7-D77D-4C9F-AC12-CB565B5483C3}" presName="bgRect" presStyleLbl="bgShp" presStyleIdx="1" presStyleCnt="3"/>
      <dgm:spPr/>
    </dgm:pt>
    <dgm:pt modelId="{9AF7912C-170D-41EB-AC26-ADB46A3267D1}" type="pres">
      <dgm:prSet presAssocID="{6183A6F7-D77D-4C9F-AC12-CB565B5483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rinto"/>
        </a:ext>
      </dgm:extLst>
    </dgm:pt>
    <dgm:pt modelId="{8DE38BAC-37EF-492E-9847-18974D3068D8}" type="pres">
      <dgm:prSet presAssocID="{6183A6F7-D77D-4C9F-AC12-CB565B5483C3}" presName="spaceRect" presStyleCnt="0"/>
      <dgm:spPr/>
    </dgm:pt>
    <dgm:pt modelId="{E0A56A97-87DA-4A3C-A8B0-B164D2FE21B6}" type="pres">
      <dgm:prSet presAssocID="{6183A6F7-D77D-4C9F-AC12-CB565B5483C3}" presName="parTx" presStyleLbl="revTx" presStyleIdx="1" presStyleCnt="5">
        <dgm:presLayoutVars>
          <dgm:chMax val="0"/>
          <dgm:chPref val="0"/>
        </dgm:presLayoutVars>
      </dgm:prSet>
      <dgm:spPr/>
    </dgm:pt>
    <dgm:pt modelId="{59027815-8FCE-42F0-AFF0-9FC555FED420}" type="pres">
      <dgm:prSet presAssocID="{6183A6F7-D77D-4C9F-AC12-CB565B5483C3}" presName="desTx" presStyleLbl="revTx" presStyleIdx="2" presStyleCnt="5">
        <dgm:presLayoutVars/>
      </dgm:prSet>
      <dgm:spPr/>
    </dgm:pt>
    <dgm:pt modelId="{417A0F53-6D03-4F83-AEB8-1E4AC29FDE48}" type="pres">
      <dgm:prSet presAssocID="{41DDFCDC-4B24-4112-BBBC-FF7E8C061CE1}" presName="sibTrans" presStyleCnt="0"/>
      <dgm:spPr/>
    </dgm:pt>
    <dgm:pt modelId="{3D6FC710-89CB-4D4E-AB7D-A085F83D2418}" type="pres">
      <dgm:prSet presAssocID="{B562B15E-05AC-4CE4-8C66-6A64A1BD8152}" presName="compNode" presStyleCnt="0"/>
      <dgm:spPr/>
    </dgm:pt>
    <dgm:pt modelId="{540008F5-047A-4257-AD04-5DA3D9E9125B}" type="pres">
      <dgm:prSet presAssocID="{B562B15E-05AC-4CE4-8C66-6A64A1BD8152}" presName="bgRect" presStyleLbl="bgShp" presStyleIdx="2" presStyleCnt="3"/>
      <dgm:spPr/>
    </dgm:pt>
    <dgm:pt modelId="{6D86AC5D-6792-429A-81AE-53A8F3EE59D6}" type="pres">
      <dgm:prSet presAssocID="{B562B15E-05AC-4CE4-8C66-6A64A1BD81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3EDBBA60-AB2F-4580-8EAB-54488FE157B1}" type="pres">
      <dgm:prSet presAssocID="{B562B15E-05AC-4CE4-8C66-6A64A1BD8152}" presName="spaceRect" presStyleCnt="0"/>
      <dgm:spPr/>
    </dgm:pt>
    <dgm:pt modelId="{53DC5DDB-0C7B-448F-80E4-7130F4556738}" type="pres">
      <dgm:prSet presAssocID="{B562B15E-05AC-4CE4-8C66-6A64A1BD8152}" presName="parTx" presStyleLbl="revTx" presStyleIdx="3" presStyleCnt="5">
        <dgm:presLayoutVars>
          <dgm:chMax val="0"/>
          <dgm:chPref val="0"/>
        </dgm:presLayoutVars>
      </dgm:prSet>
      <dgm:spPr/>
    </dgm:pt>
    <dgm:pt modelId="{29308512-B637-4DE7-8354-96AE31DC4D77}" type="pres">
      <dgm:prSet presAssocID="{B562B15E-05AC-4CE4-8C66-6A64A1BD8152}" presName="desTx" presStyleLbl="revTx" presStyleIdx="4" presStyleCnt="5">
        <dgm:presLayoutVars/>
      </dgm:prSet>
      <dgm:spPr/>
    </dgm:pt>
  </dgm:ptLst>
  <dgm:cxnLst>
    <dgm:cxn modelId="{9CD0A91A-00F6-4B4F-8D58-B76D1774E94E}" type="presOf" srcId="{EFCCCB6C-0248-4CC9-BF48-BCADF47D92FC}" destId="{59027815-8FCE-42F0-AFF0-9FC555FED420}" srcOrd="0" destOrd="1" presId="urn:microsoft.com/office/officeart/2018/2/layout/IconVerticalSolidList"/>
    <dgm:cxn modelId="{E55B1A62-F6BC-4F6C-BB24-4486A1BF2FA2}" type="presOf" srcId="{B562B15E-05AC-4CE4-8C66-6A64A1BD8152}" destId="{53DC5DDB-0C7B-448F-80E4-7130F4556738}" srcOrd="0" destOrd="0" presId="urn:microsoft.com/office/officeart/2018/2/layout/IconVerticalSolidList"/>
    <dgm:cxn modelId="{593BD348-9195-4383-9ED4-673EEFD3BB9B}" srcId="{002A0EBC-635C-4ED8-A2E7-6C0ACE1B5437}" destId="{6183A6F7-D77D-4C9F-AC12-CB565B5483C3}" srcOrd="1" destOrd="0" parTransId="{224AF63A-25E7-4E9C-9DA5-B8824CDCB4FB}" sibTransId="{41DDFCDC-4B24-4112-BBBC-FF7E8C061CE1}"/>
    <dgm:cxn modelId="{24D0D452-ADDE-4AD4-8C2B-A6D408D3202D}" srcId="{6183A6F7-D77D-4C9F-AC12-CB565B5483C3}" destId="{EFCCCB6C-0248-4CC9-BF48-BCADF47D92FC}" srcOrd="1" destOrd="0" parTransId="{3A95F79C-BF4F-4EBB-984F-CE5689B13ECB}" sibTransId="{DBC8F3CB-A22F-4E8B-9754-C08AF2009527}"/>
    <dgm:cxn modelId="{F2657F80-F33B-466A-AC10-A22319376C5F}" srcId="{002A0EBC-635C-4ED8-A2E7-6C0ACE1B5437}" destId="{AACBA458-2B10-43E7-96F2-CC3B54B4EDE1}" srcOrd="0" destOrd="0" parTransId="{C1A709AA-5D42-4599-A6F7-C2A87C9FAA62}" sibTransId="{1B4700F2-0B99-425C-9A40-67F29B4AC756}"/>
    <dgm:cxn modelId="{531ABD84-C71A-4564-91F5-D4317AF9EE48}" type="presOf" srcId="{AACBA458-2B10-43E7-96F2-CC3B54B4EDE1}" destId="{A12FEACC-00DE-49BD-BE7E-D8E033A47B2A}" srcOrd="0" destOrd="0" presId="urn:microsoft.com/office/officeart/2018/2/layout/IconVerticalSolidList"/>
    <dgm:cxn modelId="{96C8DAB7-A76C-4236-B741-D868BCA8B1D8}" type="presOf" srcId="{6183A6F7-D77D-4C9F-AC12-CB565B5483C3}" destId="{E0A56A97-87DA-4A3C-A8B0-B164D2FE21B6}" srcOrd="0" destOrd="0" presId="urn:microsoft.com/office/officeart/2018/2/layout/IconVerticalSolidList"/>
    <dgm:cxn modelId="{3052BFBD-4546-433D-B2A2-F0AF46A076F3}" srcId="{B562B15E-05AC-4CE4-8C66-6A64A1BD8152}" destId="{9B6B0466-AE7E-49BB-90ED-E64F7BC86498}" srcOrd="1" destOrd="0" parTransId="{B9308C1B-7C0B-437B-ACEB-8B4F022E0DDF}" sibTransId="{AFDBDA2F-2A78-46FA-8F9D-10AF2F073E38}"/>
    <dgm:cxn modelId="{B2D3AFD0-535F-4C30-BE1F-2C669D7A894E}" srcId="{B562B15E-05AC-4CE4-8C66-6A64A1BD8152}" destId="{02AC6ED0-A89E-4E4F-A914-0DE41F603FDB}" srcOrd="0" destOrd="0" parTransId="{9329E8F1-760A-4115-92FC-0EB663C50D4A}" sibTransId="{61E2236C-4BF5-4765-9AAE-F4735C64DB05}"/>
    <dgm:cxn modelId="{9A04BED2-4BD4-4B41-88E3-9274F5D6526E}" type="presOf" srcId="{3A5959CB-DBCA-4BF5-9B97-C90DA0DADB42}" destId="{59027815-8FCE-42F0-AFF0-9FC555FED420}" srcOrd="0" destOrd="0" presId="urn:microsoft.com/office/officeart/2018/2/layout/IconVerticalSolidList"/>
    <dgm:cxn modelId="{D1C8E5DA-9F1E-4FC8-9442-A33EBB165CED}" type="presOf" srcId="{002A0EBC-635C-4ED8-A2E7-6C0ACE1B5437}" destId="{4A1457E5-8FA8-420B-B280-532CAEB2118B}" srcOrd="0" destOrd="0" presId="urn:microsoft.com/office/officeart/2018/2/layout/IconVerticalSolidList"/>
    <dgm:cxn modelId="{2D0737DD-127D-4F33-B697-C8522B60D5EF}" srcId="{002A0EBC-635C-4ED8-A2E7-6C0ACE1B5437}" destId="{B562B15E-05AC-4CE4-8C66-6A64A1BD8152}" srcOrd="2" destOrd="0" parTransId="{72D6DB70-2B8B-49D4-A128-E3C391C1A265}" sibTransId="{C7EEF85B-9774-458A-859F-F8CAC4DFC43C}"/>
    <dgm:cxn modelId="{BD69CBE3-B8FA-4316-93FA-A056F2E69A19}" type="presOf" srcId="{02AC6ED0-A89E-4E4F-A914-0DE41F603FDB}" destId="{29308512-B637-4DE7-8354-96AE31DC4D77}" srcOrd="0" destOrd="0" presId="urn:microsoft.com/office/officeart/2018/2/layout/IconVerticalSolidList"/>
    <dgm:cxn modelId="{0CE4FCEE-7917-473B-A876-385F91E8DCC0}" srcId="{6183A6F7-D77D-4C9F-AC12-CB565B5483C3}" destId="{3A5959CB-DBCA-4BF5-9B97-C90DA0DADB42}" srcOrd="0" destOrd="0" parTransId="{28D736CF-BBD5-48AE-86D3-493120A42C12}" sibTransId="{7E93EFBE-B0B2-4153-AA86-FAF46BA838C5}"/>
    <dgm:cxn modelId="{EE38E3F6-8E4D-4ABA-BAAC-B800AAACC8A6}" type="presOf" srcId="{9B6B0466-AE7E-49BB-90ED-E64F7BC86498}" destId="{29308512-B637-4DE7-8354-96AE31DC4D77}" srcOrd="0" destOrd="1" presId="urn:microsoft.com/office/officeart/2018/2/layout/IconVerticalSolidList"/>
    <dgm:cxn modelId="{F7729AC5-6503-41E3-8EB9-367B78B10DD1}" type="presParOf" srcId="{4A1457E5-8FA8-420B-B280-532CAEB2118B}" destId="{7B581973-167C-4463-984A-88658D88200F}" srcOrd="0" destOrd="0" presId="urn:microsoft.com/office/officeart/2018/2/layout/IconVerticalSolidList"/>
    <dgm:cxn modelId="{1D926F16-0A15-4F71-BA0B-CC1E4D562692}" type="presParOf" srcId="{7B581973-167C-4463-984A-88658D88200F}" destId="{22D0688D-FAC1-431B-A782-9C47BB971487}" srcOrd="0" destOrd="0" presId="urn:microsoft.com/office/officeart/2018/2/layout/IconVerticalSolidList"/>
    <dgm:cxn modelId="{F2961EC5-91F8-4D97-A959-77D5BD338D2E}" type="presParOf" srcId="{7B581973-167C-4463-984A-88658D88200F}" destId="{B014B0FC-621A-406B-B326-B2C37DA1A489}" srcOrd="1" destOrd="0" presId="urn:microsoft.com/office/officeart/2018/2/layout/IconVerticalSolidList"/>
    <dgm:cxn modelId="{5EC89A4D-4A46-4EAD-877E-37ED7391C595}" type="presParOf" srcId="{7B581973-167C-4463-984A-88658D88200F}" destId="{87867FCB-8C9D-4AE9-A200-6C81EBF6930A}" srcOrd="2" destOrd="0" presId="urn:microsoft.com/office/officeart/2018/2/layout/IconVerticalSolidList"/>
    <dgm:cxn modelId="{5DC751FD-9973-4C3F-AF13-D5EFACA8EAE4}" type="presParOf" srcId="{7B581973-167C-4463-984A-88658D88200F}" destId="{A12FEACC-00DE-49BD-BE7E-D8E033A47B2A}" srcOrd="3" destOrd="0" presId="urn:microsoft.com/office/officeart/2018/2/layout/IconVerticalSolidList"/>
    <dgm:cxn modelId="{A5EC4BEB-D2F4-441B-B1B3-2F185991060D}" type="presParOf" srcId="{4A1457E5-8FA8-420B-B280-532CAEB2118B}" destId="{AC258267-DD69-495A-95AE-7263EBABA67E}" srcOrd="1" destOrd="0" presId="urn:microsoft.com/office/officeart/2018/2/layout/IconVerticalSolidList"/>
    <dgm:cxn modelId="{FCBDA000-4EC8-4E3A-9753-EBDE0244313D}" type="presParOf" srcId="{4A1457E5-8FA8-420B-B280-532CAEB2118B}" destId="{C321527D-E871-490E-80E0-6B68ACB3A6ED}" srcOrd="2" destOrd="0" presId="urn:microsoft.com/office/officeart/2018/2/layout/IconVerticalSolidList"/>
    <dgm:cxn modelId="{7D189F3E-A68D-42D6-BDDC-CAD7840A811B}" type="presParOf" srcId="{C321527D-E871-490E-80E0-6B68ACB3A6ED}" destId="{E4BB9234-1363-4E10-8913-95A0D4CC7587}" srcOrd="0" destOrd="0" presId="urn:microsoft.com/office/officeart/2018/2/layout/IconVerticalSolidList"/>
    <dgm:cxn modelId="{BCD29941-B6AC-4963-8671-AA736CF78FAE}" type="presParOf" srcId="{C321527D-E871-490E-80E0-6B68ACB3A6ED}" destId="{9AF7912C-170D-41EB-AC26-ADB46A3267D1}" srcOrd="1" destOrd="0" presId="urn:microsoft.com/office/officeart/2018/2/layout/IconVerticalSolidList"/>
    <dgm:cxn modelId="{8C5A6AE2-1D87-4FAC-B265-CE0D67CEF910}" type="presParOf" srcId="{C321527D-E871-490E-80E0-6B68ACB3A6ED}" destId="{8DE38BAC-37EF-492E-9847-18974D3068D8}" srcOrd="2" destOrd="0" presId="urn:microsoft.com/office/officeart/2018/2/layout/IconVerticalSolidList"/>
    <dgm:cxn modelId="{EF38EC29-C9DE-4853-827E-5A152E6B5023}" type="presParOf" srcId="{C321527D-E871-490E-80E0-6B68ACB3A6ED}" destId="{E0A56A97-87DA-4A3C-A8B0-B164D2FE21B6}" srcOrd="3" destOrd="0" presId="urn:microsoft.com/office/officeart/2018/2/layout/IconVerticalSolidList"/>
    <dgm:cxn modelId="{5871DBC5-CCB9-4BEE-92BA-1730547B878C}" type="presParOf" srcId="{C321527D-E871-490E-80E0-6B68ACB3A6ED}" destId="{59027815-8FCE-42F0-AFF0-9FC555FED420}" srcOrd="4" destOrd="0" presId="urn:microsoft.com/office/officeart/2018/2/layout/IconVerticalSolidList"/>
    <dgm:cxn modelId="{C8D4A7BB-2F63-4A84-8866-90242B302D9C}" type="presParOf" srcId="{4A1457E5-8FA8-420B-B280-532CAEB2118B}" destId="{417A0F53-6D03-4F83-AEB8-1E4AC29FDE48}" srcOrd="3" destOrd="0" presId="urn:microsoft.com/office/officeart/2018/2/layout/IconVerticalSolidList"/>
    <dgm:cxn modelId="{69E19AF0-3605-43CD-A5E5-A2865432E996}" type="presParOf" srcId="{4A1457E5-8FA8-420B-B280-532CAEB2118B}" destId="{3D6FC710-89CB-4D4E-AB7D-A085F83D2418}" srcOrd="4" destOrd="0" presId="urn:microsoft.com/office/officeart/2018/2/layout/IconVerticalSolidList"/>
    <dgm:cxn modelId="{06405952-A829-433A-A879-E5547818D2E2}" type="presParOf" srcId="{3D6FC710-89CB-4D4E-AB7D-A085F83D2418}" destId="{540008F5-047A-4257-AD04-5DA3D9E9125B}" srcOrd="0" destOrd="0" presId="urn:microsoft.com/office/officeart/2018/2/layout/IconVerticalSolidList"/>
    <dgm:cxn modelId="{E471C982-47CA-46E9-845F-6644F3147F92}" type="presParOf" srcId="{3D6FC710-89CB-4D4E-AB7D-A085F83D2418}" destId="{6D86AC5D-6792-429A-81AE-53A8F3EE59D6}" srcOrd="1" destOrd="0" presId="urn:microsoft.com/office/officeart/2018/2/layout/IconVerticalSolidList"/>
    <dgm:cxn modelId="{C9DD91A2-E7B4-49C6-87FA-B01265F0ED06}" type="presParOf" srcId="{3D6FC710-89CB-4D4E-AB7D-A085F83D2418}" destId="{3EDBBA60-AB2F-4580-8EAB-54488FE157B1}" srcOrd="2" destOrd="0" presId="urn:microsoft.com/office/officeart/2018/2/layout/IconVerticalSolidList"/>
    <dgm:cxn modelId="{87429B94-C69A-463A-A654-23B3DBD31A11}" type="presParOf" srcId="{3D6FC710-89CB-4D4E-AB7D-A085F83D2418}" destId="{53DC5DDB-0C7B-448F-80E4-7130F4556738}" srcOrd="3" destOrd="0" presId="urn:microsoft.com/office/officeart/2018/2/layout/IconVerticalSolidList"/>
    <dgm:cxn modelId="{E3E59607-F280-4D1E-9CA1-D8957A1574E5}" type="presParOf" srcId="{3D6FC710-89CB-4D4E-AB7D-A085F83D2418}" destId="{29308512-B637-4DE7-8354-96AE31DC4D7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639FD-1088-4BFB-A310-342525E4157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BEA7E-0DDB-4E98-9CA9-63C788442CA6}">
      <dgm:prSet/>
      <dgm:spPr/>
      <dgm:t>
        <a:bodyPr/>
        <a:lstStyle/>
        <a:p>
          <a:pPr>
            <a:defRPr b="1"/>
          </a:pPr>
          <a:r>
            <a:rPr lang="en-US" b="1"/>
            <a:t>Problem</a:t>
          </a:r>
          <a:r>
            <a:rPr lang="en-US"/>
            <a:t>:</a:t>
          </a:r>
          <a:br>
            <a:rPr lang="en-US"/>
          </a:br>
          <a:r>
            <a:rPr lang="en-US"/>
            <a:t>Economic incentives lead to manipulation:</a:t>
          </a:r>
        </a:p>
      </dgm:t>
    </dgm:pt>
    <dgm:pt modelId="{156CD50E-E807-4FBC-B6BA-B8B059C7EC55}" type="parTrans" cxnId="{660E7AA0-7F8A-46F2-8277-FEA82EF818EE}">
      <dgm:prSet/>
      <dgm:spPr/>
      <dgm:t>
        <a:bodyPr/>
        <a:lstStyle/>
        <a:p>
          <a:endParaRPr lang="en-US"/>
        </a:p>
      </dgm:t>
    </dgm:pt>
    <dgm:pt modelId="{2A63FF24-83F5-4C13-ABA7-4762FE307BFC}" type="sibTrans" cxnId="{660E7AA0-7F8A-46F2-8277-FEA82EF818EE}">
      <dgm:prSet/>
      <dgm:spPr/>
      <dgm:t>
        <a:bodyPr/>
        <a:lstStyle/>
        <a:p>
          <a:endParaRPr lang="en-US"/>
        </a:p>
      </dgm:t>
    </dgm:pt>
    <dgm:pt modelId="{2C53752B-F202-44A0-9C76-E365F29F5494}">
      <dgm:prSet/>
      <dgm:spPr/>
      <dgm:t>
        <a:bodyPr/>
        <a:lstStyle/>
        <a:p>
          <a:r>
            <a:rPr lang="en-US"/>
            <a:t>Inflated positive reviews by sellers.</a:t>
          </a:r>
        </a:p>
      </dgm:t>
    </dgm:pt>
    <dgm:pt modelId="{FEC59B2D-A004-4808-B271-CF264BD2A6E6}" type="parTrans" cxnId="{80D91991-05DF-4EDB-B26E-D09117E82E47}">
      <dgm:prSet/>
      <dgm:spPr/>
      <dgm:t>
        <a:bodyPr/>
        <a:lstStyle/>
        <a:p>
          <a:endParaRPr lang="en-US"/>
        </a:p>
      </dgm:t>
    </dgm:pt>
    <dgm:pt modelId="{DAAA860F-4C9A-4C54-8C51-5B18312CDA91}" type="sibTrans" cxnId="{80D91991-05DF-4EDB-B26E-D09117E82E47}">
      <dgm:prSet/>
      <dgm:spPr/>
      <dgm:t>
        <a:bodyPr/>
        <a:lstStyle/>
        <a:p>
          <a:endParaRPr lang="en-US"/>
        </a:p>
      </dgm:t>
    </dgm:pt>
    <dgm:pt modelId="{EBB22E0A-CA1A-40FF-8562-30F478E9B692}">
      <dgm:prSet/>
      <dgm:spPr/>
      <dgm:t>
        <a:bodyPr/>
        <a:lstStyle/>
        <a:p>
          <a:r>
            <a:rPr lang="en-US"/>
            <a:t>Malicious negative reviews by competitors.</a:t>
          </a:r>
        </a:p>
      </dgm:t>
    </dgm:pt>
    <dgm:pt modelId="{B71EA216-211E-4462-A4E7-1D4D2DB46C98}" type="parTrans" cxnId="{98778128-0E23-4E97-96F8-74E948E2A145}">
      <dgm:prSet/>
      <dgm:spPr/>
      <dgm:t>
        <a:bodyPr/>
        <a:lstStyle/>
        <a:p>
          <a:endParaRPr lang="en-US"/>
        </a:p>
      </dgm:t>
    </dgm:pt>
    <dgm:pt modelId="{E50BAD46-9401-4938-B88B-C0E2ECB37592}" type="sibTrans" cxnId="{98778128-0E23-4E97-96F8-74E948E2A145}">
      <dgm:prSet/>
      <dgm:spPr/>
      <dgm:t>
        <a:bodyPr/>
        <a:lstStyle/>
        <a:p>
          <a:endParaRPr lang="en-US"/>
        </a:p>
      </dgm:t>
    </dgm:pt>
    <dgm:pt modelId="{B48435CD-9668-4AFC-A928-CFBDD53D6879}">
      <dgm:prSet/>
      <dgm:spPr/>
      <dgm:t>
        <a:bodyPr/>
        <a:lstStyle/>
        <a:p>
          <a:pPr>
            <a:defRPr b="1"/>
          </a:pPr>
          <a:r>
            <a:rPr lang="en-US" b="1"/>
            <a:t>Impact</a:t>
          </a:r>
          <a:r>
            <a:rPr lang="en-US"/>
            <a:t>:</a:t>
          </a:r>
        </a:p>
      </dgm:t>
    </dgm:pt>
    <dgm:pt modelId="{C9943E01-3E9A-4EE6-94C5-BEC8BBFFDC03}" type="parTrans" cxnId="{FE8A1F89-6F70-4ECA-944F-81F819175AD5}">
      <dgm:prSet/>
      <dgm:spPr/>
      <dgm:t>
        <a:bodyPr/>
        <a:lstStyle/>
        <a:p>
          <a:endParaRPr lang="en-US"/>
        </a:p>
      </dgm:t>
    </dgm:pt>
    <dgm:pt modelId="{05A28529-D3CE-4891-BE84-B904BD0D3F21}" type="sibTrans" cxnId="{FE8A1F89-6F70-4ECA-944F-81F819175AD5}">
      <dgm:prSet/>
      <dgm:spPr/>
      <dgm:t>
        <a:bodyPr/>
        <a:lstStyle/>
        <a:p>
          <a:endParaRPr lang="en-US"/>
        </a:p>
      </dgm:t>
    </dgm:pt>
    <dgm:pt modelId="{AEEBFB4C-5D9F-4B08-9E58-7DE1007E65F7}">
      <dgm:prSet/>
      <dgm:spPr/>
      <dgm:t>
        <a:bodyPr/>
        <a:lstStyle/>
        <a:p>
          <a:r>
            <a:rPr lang="en-US"/>
            <a:t>Reduces system effectiveness.</a:t>
          </a:r>
        </a:p>
      </dgm:t>
    </dgm:pt>
    <dgm:pt modelId="{9C4E623A-49CC-4711-BCCF-A574B0D18235}" type="parTrans" cxnId="{EFD89470-EC65-4981-AEF9-E07512FCE933}">
      <dgm:prSet/>
      <dgm:spPr/>
      <dgm:t>
        <a:bodyPr/>
        <a:lstStyle/>
        <a:p>
          <a:endParaRPr lang="en-US"/>
        </a:p>
      </dgm:t>
    </dgm:pt>
    <dgm:pt modelId="{7F36E5BD-A95E-4A13-BF38-CDE69D24DE1E}" type="sibTrans" cxnId="{EFD89470-EC65-4981-AEF9-E07512FCE933}">
      <dgm:prSet/>
      <dgm:spPr/>
      <dgm:t>
        <a:bodyPr/>
        <a:lstStyle/>
        <a:p>
          <a:endParaRPr lang="en-US"/>
        </a:p>
      </dgm:t>
    </dgm:pt>
    <dgm:pt modelId="{D6436964-2E8B-4A63-B8BA-97428322D688}">
      <dgm:prSet/>
      <dgm:spPr/>
      <dgm:t>
        <a:bodyPr/>
        <a:lstStyle/>
        <a:p>
          <a:r>
            <a:rPr lang="en-US"/>
            <a:t>Decreases user trust.</a:t>
          </a:r>
        </a:p>
      </dgm:t>
    </dgm:pt>
    <dgm:pt modelId="{90665674-E938-4B56-B2BA-ECBC0C43FB5B}" type="parTrans" cxnId="{41B9F8ED-C125-4101-B871-568812FAEBB2}">
      <dgm:prSet/>
      <dgm:spPr/>
      <dgm:t>
        <a:bodyPr/>
        <a:lstStyle/>
        <a:p>
          <a:endParaRPr lang="en-US"/>
        </a:p>
      </dgm:t>
    </dgm:pt>
    <dgm:pt modelId="{4BBAD111-3252-4634-845B-1F5515A74A36}" type="sibTrans" cxnId="{41B9F8ED-C125-4101-B871-568812FAEBB2}">
      <dgm:prSet/>
      <dgm:spPr/>
      <dgm:t>
        <a:bodyPr/>
        <a:lstStyle/>
        <a:p>
          <a:endParaRPr lang="en-US"/>
        </a:p>
      </dgm:t>
    </dgm:pt>
    <dgm:pt modelId="{C54CF5AD-E0B9-4E5C-8C59-A68849739D18}">
      <dgm:prSet/>
      <dgm:spPr/>
      <dgm:t>
        <a:bodyPr/>
        <a:lstStyle/>
        <a:p>
          <a:pPr>
            <a:defRPr b="1"/>
          </a:pPr>
          <a:r>
            <a:rPr lang="en-US" b="1"/>
            <a:t>Solutions</a:t>
          </a:r>
          <a:r>
            <a:rPr lang="en-US"/>
            <a:t>:</a:t>
          </a:r>
        </a:p>
      </dgm:t>
    </dgm:pt>
    <dgm:pt modelId="{1E0CEFD5-751C-4A9D-8E7C-5A9987E2C6AC}" type="parTrans" cxnId="{C1D3CF46-2D18-446B-957F-D7A33CA7DD7D}">
      <dgm:prSet/>
      <dgm:spPr/>
      <dgm:t>
        <a:bodyPr/>
        <a:lstStyle/>
        <a:p>
          <a:endParaRPr lang="en-US"/>
        </a:p>
      </dgm:t>
    </dgm:pt>
    <dgm:pt modelId="{657A926E-C3C6-4153-8ED0-8DF9B47DE1A5}" type="sibTrans" cxnId="{C1D3CF46-2D18-446B-957F-D7A33CA7DD7D}">
      <dgm:prSet/>
      <dgm:spPr/>
      <dgm:t>
        <a:bodyPr/>
        <a:lstStyle/>
        <a:p>
          <a:endParaRPr lang="en-US"/>
        </a:p>
      </dgm:t>
    </dgm:pt>
    <dgm:pt modelId="{941EF5CB-5000-4219-8B9F-D9B9E67811B0}">
      <dgm:prSet/>
      <dgm:spPr/>
      <dgm:t>
        <a:bodyPr/>
        <a:lstStyle/>
        <a:p>
          <a:r>
            <a:rPr lang="en-US"/>
            <a:t>Robust algorithms to detect and counteract attacks.</a:t>
          </a:r>
        </a:p>
      </dgm:t>
    </dgm:pt>
    <dgm:pt modelId="{63B3A0C7-F922-4FA2-B306-E232A730A223}" type="parTrans" cxnId="{7CB123DC-2D50-43A5-B443-4169BA229931}">
      <dgm:prSet/>
      <dgm:spPr/>
      <dgm:t>
        <a:bodyPr/>
        <a:lstStyle/>
        <a:p>
          <a:endParaRPr lang="en-US"/>
        </a:p>
      </dgm:t>
    </dgm:pt>
    <dgm:pt modelId="{58C290FC-D7CC-4419-A06E-F1C5D2A168F3}" type="sibTrans" cxnId="{7CB123DC-2D50-43A5-B443-4169BA229931}">
      <dgm:prSet/>
      <dgm:spPr/>
      <dgm:t>
        <a:bodyPr/>
        <a:lstStyle/>
        <a:p>
          <a:endParaRPr lang="en-US"/>
        </a:p>
      </dgm:t>
    </dgm:pt>
    <dgm:pt modelId="{37A8DD63-2497-423C-869E-4A8429226250}" type="pres">
      <dgm:prSet presAssocID="{18D639FD-1088-4BFB-A310-342525E41576}" presName="root" presStyleCnt="0">
        <dgm:presLayoutVars>
          <dgm:dir/>
          <dgm:resizeHandles val="exact"/>
        </dgm:presLayoutVars>
      </dgm:prSet>
      <dgm:spPr/>
    </dgm:pt>
    <dgm:pt modelId="{1C085275-A909-4EE2-BF63-58AFA63F99AE}" type="pres">
      <dgm:prSet presAssocID="{0DABEA7E-0DDB-4E98-9CA9-63C788442CA6}" presName="compNode" presStyleCnt="0"/>
      <dgm:spPr/>
    </dgm:pt>
    <dgm:pt modelId="{98C497BA-247E-48AE-A27B-3F98C1F51205}" type="pres">
      <dgm:prSet presAssocID="{0DABEA7E-0DDB-4E98-9CA9-63C788442C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rón"/>
        </a:ext>
      </dgm:extLst>
    </dgm:pt>
    <dgm:pt modelId="{A989460A-1851-449E-85CD-332EED70F186}" type="pres">
      <dgm:prSet presAssocID="{0DABEA7E-0DDB-4E98-9CA9-63C788442CA6}" presName="iconSpace" presStyleCnt="0"/>
      <dgm:spPr/>
    </dgm:pt>
    <dgm:pt modelId="{ACA98279-B9A4-4747-9691-6222866EA5DC}" type="pres">
      <dgm:prSet presAssocID="{0DABEA7E-0DDB-4E98-9CA9-63C788442CA6}" presName="parTx" presStyleLbl="revTx" presStyleIdx="0" presStyleCnt="6">
        <dgm:presLayoutVars>
          <dgm:chMax val="0"/>
          <dgm:chPref val="0"/>
        </dgm:presLayoutVars>
      </dgm:prSet>
      <dgm:spPr/>
    </dgm:pt>
    <dgm:pt modelId="{09D8D7B5-7EE1-45F0-92AD-C7A272A50EDF}" type="pres">
      <dgm:prSet presAssocID="{0DABEA7E-0DDB-4E98-9CA9-63C788442CA6}" presName="txSpace" presStyleCnt="0"/>
      <dgm:spPr/>
    </dgm:pt>
    <dgm:pt modelId="{0D0D2F1D-52E2-412B-99B8-ECA515FCDAFD}" type="pres">
      <dgm:prSet presAssocID="{0DABEA7E-0DDB-4E98-9CA9-63C788442CA6}" presName="desTx" presStyleLbl="revTx" presStyleIdx="1" presStyleCnt="6">
        <dgm:presLayoutVars/>
      </dgm:prSet>
      <dgm:spPr/>
    </dgm:pt>
    <dgm:pt modelId="{1BA8EFB4-89A7-497F-97DD-4445EB60E169}" type="pres">
      <dgm:prSet presAssocID="{2A63FF24-83F5-4C13-ABA7-4762FE307BFC}" presName="sibTrans" presStyleCnt="0"/>
      <dgm:spPr/>
    </dgm:pt>
    <dgm:pt modelId="{803E969D-B1D1-455D-A39A-37F4CEFC8391}" type="pres">
      <dgm:prSet presAssocID="{B48435CD-9668-4AFC-A928-CFBDD53D6879}" presName="compNode" presStyleCnt="0"/>
      <dgm:spPr/>
    </dgm:pt>
    <dgm:pt modelId="{8DEBC9B9-35AC-4C46-8C40-91FAB7E0136F}" type="pres">
      <dgm:prSet presAssocID="{B48435CD-9668-4AFC-A928-CFBDD53D68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9EA87D9D-7797-4322-874D-36A425295D63}" type="pres">
      <dgm:prSet presAssocID="{B48435CD-9668-4AFC-A928-CFBDD53D6879}" presName="iconSpace" presStyleCnt="0"/>
      <dgm:spPr/>
    </dgm:pt>
    <dgm:pt modelId="{31791874-5E60-4749-A281-728F6AA19CF4}" type="pres">
      <dgm:prSet presAssocID="{B48435CD-9668-4AFC-A928-CFBDD53D6879}" presName="parTx" presStyleLbl="revTx" presStyleIdx="2" presStyleCnt="6">
        <dgm:presLayoutVars>
          <dgm:chMax val="0"/>
          <dgm:chPref val="0"/>
        </dgm:presLayoutVars>
      </dgm:prSet>
      <dgm:spPr/>
    </dgm:pt>
    <dgm:pt modelId="{8D8F0873-BF5F-441C-BEA9-F0749568A8CB}" type="pres">
      <dgm:prSet presAssocID="{B48435CD-9668-4AFC-A928-CFBDD53D6879}" presName="txSpace" presStyleCnt="0"/>
      <dgm:spPr/>
    </dgm:pt>
    <dgm:pt modelId="{A824024D-3785-4517-855F-491194124608}" type="pres">
      <dgm:prSet presAssocID="{B48435CD-9668-4AFC-A928-CFBDD53D6879}" presName="desTx" presStyleLbl="revTx" presStyleIdx="3" presStyleCnt="6">
        <dgm:presLayoutVars/>
      </dgm:prSet>
      <dgm:spPr/>
    </dgm:pt>
    <dgm:pt modelId="{36F6786A-57D7-4FCD-B964-40EB962B0CCA}" type="pres">
      <dgm:prSet presAssocID="{05A28529-D3CE-4891-BE84-B904BD0D3F21}" presName="sibTrans" presStyleCnt="0"/>
      <dgm:spPr/>
    </dgm:pt>
    <dgm:pt modelId="{9CBCED75-6680-4851-BA4B-42CC7A9DE1F6}" type="pres">
      <dgm:prSet presAssocID="{C54CF5AD-E0B9-4E5C-8C59-A68849739D18}" presName="compNode" presStyleCnt="0"/>
      <dgm:spPr/>
    </dgm:pt>
    <dgm:pt modelId="{2DCEEA2C-8612-466D-BC96-BAD7C46B3178}" type="pres">
      <dgm:prSet presAssocID="{C54CF5AD-E0B9-4E5C-8C59-A68849739D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1D8FBAB-3035-4EA8-B271-0EC555F9F657}" type="pres">
      <dgm:prSet presAssocID="{C54CF5AD-E0B9-4E5C-8C59-A68849739D18}" presName="iconSpace" presStyleCnt="0"/>
      <dgm:spPr/>
    </dgm:pt>
    <dgm:pt modelId="{6D2F6152-CDE3-4CA0-9F07-2AEA3C2CAAAE}" type="pres">
      <dgm:prSet presAssocID="{C54CF5AD-E0B9-4E5C-8C59-A68849739D18}" presName="parTx" presStyleLbl="revTx" presStyleIdx="4" presStyleCnt="6">
        <dgm:presLayoutVars>
          <dgm:chMax val="0"/>
          <dgm:chPref val="0"/>
        </dgm:presLayoutVars>
      </dgm:prSet>
      <dgm:spPr/>
    </dgm:pt>
    <dgm:pt modelId="{5E4095D7-CED1-42A8-B680-64E178E79705}" type="pres">
      <dgm:prSet presAssocID="{C54CF5AD-E0B9-4E5C-8C59-A68849739D18}" presName="txSpace" presStyleCnt="0"/>
      <dgm:spPr/>
    </dgm:pt>
    <dgm:pt modelId="{7068A156-03B8-4DAC-B09D-7F4E06D0C211}" type="pres">
      <dgm:prSet presAssocID="{C54CF5AD-E0B9-4E5C-8C59-A68849739D18}" presName="desTx" presStyleLbl="revTx" presStyleIdx="5" presStyleCnt="6">
        <dgm:presLayoutVars/>
      </dgm:prSet>
      <dgm:spPr/>
    </dgm:pt>
  </dgm:ptLst>
  <dgm:cxnLst>
    <dgm:cxn modelId="{0DBAD910-73F1-418A-933B-D9FC61767F6F}" type="presOf" srcId="{B48435CD-9668-4AFC-A928-CFBDD53D6879}" destId="{31791874-5E60-4749-A281-728F6AA19CF4}" srcOrd="0" destOrd="0" presId="urn:microsoft.com/office/officeart/2018/5/layout/CenteredIconLabelDescriptionList"/>
    <dgm:cxn modelId="{98778128-0E23-4E97-96F8-74E948E2A145}" srcId="{0DABEA7E-0DDB-4E98-9CA9-63C788442CA6}" destId="{EBB22E0A-CA1A-40FF-8562-30F478E9B692}" srcOrd="1" destOrd="0" parTransId="{B71EA216-211E-4462-A4E7-1D4D2DB46C98}" sibTransId="{E50BAD46-9401-4938-B88B-C0E2ECB37592}"/>
    <dgm:cxn modelId="{DF110934-DF7C-4115-A4A1-52F420BEA19D}" type="presOf" srcId="{AEEBFB4C-5D9F-4B08-9E58-7DE1007E65F7}" destId="{A824024D-3785-4517-855F-491194124608}" srcOrd="0" destOrd="0" presId="urn:microsoft.com/office/officeart/2018/5/layout/CenteredIconLabelDescriptionList"/>
    <dgm:cxn modelId="{C1D3CF46-2D18-446B-957F-D7A33CA7DD7D}" srcId="{18D639FD-1088-4BFB-A310-342525E41576}" destId="{C54CF5AD-E0B9-4E5C-8C59-A68849739D18}" srcOrd="2" destOrd="0" parTransId="{1E0CEFD5-751C-4A9D-8E7C-5A9987E2C6AC}" sibTransId="{657A926E-C3C6-4153-8ED0-8DF9B47DE1A5}"/>
    <dgm:cxn modelId="{EFD89470-EC65-4981-AEF9-E07512FCE933}" srcId="{B48435CD-9668-4AFC-A928-CFBDD53D6879}" destId="{AEEBFB4C-5D9F-4B08-9E58-7DE1007E65F7}" srcOrd="0" destOrd="0" parTransId="{9C4E623A-49CC-4711-BCCF-A574B0D18235}" sibTransId="{7F36E5BD-A95E-4A13-BF38-CDE69D24DE1E}"/>
    <dgm:cxn modelId="{33F31352-4F97-425C-89D8-002167974478}" type="presOf" srcId="{EBB22E0A-CA1A-40FF-8562-30F478E9B692}" destId="{0D0D2F1D-52E2-412B-99B8-ECA515FCDAFD}" srcOrd="0" destOrd="1" presId="urn:microsoft.com/office/officeart/2018/5/layout/CenteredIconLabelDescriptionList"/>
    <dgm:cxn modelId="{29A07173-434D-4889-98E2-DA57516AA82E}" type="presOf" srcId="{0DABEA7E-0DDB-4E98-9CA9-63C788442CA6}" destId="{ACA98279-B9A4-4747-9691-6222866EA5DC}" srcOrd="0" destOrd="0" presId="urn:microsoft.com/office/officeart/2018/5/layout/CenteredIconLabelDescriptionList"/>
    <dgm:cxn modelId="{FE8A1F89-6F70-4ECA-944F-81F819175AD5}" srcId="{18D639FD-1088-4BFB-A310-342525E41576}" destId="{B48435CD-9668-4AFC-A928-CFBDD53D6879}" srcOrd="1" destOrd="0" parTransId="{C9943E01-3E9A-4EE6-94C5-BEC8BBFFDC03}" sibTransId="{05A28529-D3CE-4891-BE84-B904BD0D3F21}"/>
    <dgm:cxn modelId="{80D91991-05DF-4EDB-B26E-D09117E82E47}" srcId="{0DABEA7E-0DDB-4E98-9CA9-63C788442CA6}" destId="{2C53752B-F202-44A0-9C76-E365F29F5494}" srcOrd="0" destOrd="0" parTransId="{FEC59B2D-A004-4808-B271-CF264BD2A6E6}" sibTransId="{DAAA860F-4C9A-4C54-8C51-5B18312CDA91}"/>
    <dgm:cxn modelId="{C3270F9F-5B0B-4817-A26C-875C5C4387D0}" type="presOf" srcId="{D6436964-2E8B-4A63-B8BA-97428322D688}" destId="{A824024D-3785-4517-855F-491194124608}" srcOrd="0" destOrd="1" presId="urn:microsoft.com/office/officeart/2018/5/layout/CenteredIconLabelDescriptionList"/>
    <dgm:cxn modelId="{660E7AA0-7F8A-46F2-8277-FEA82EF818EE}" srcId="{18D639FD-1088-4BFB-A310-342525E41576}" destId="{0DABEA7E-0DDB-4E98-9CA9-63C788442CA6}" srcOrd="0" destOrd="0" parTransId="{156CD50E-E807-4FBC-B6BA-B8B059C7EC55}" sibTransId="{2A63FF24-83F5-4C13-ABA7-4762FE307BFC}"/>
    <dgm:cxn modelId="{BFDBDFBD-6A1A-4D50-B4CF-1FDA78A5079F}" type="presOf" srcId="{941EF5CB-5000-4219-8B9F-D9B9E67811B0}" destId="{7068A156-03B8-4DAC-B09D-7F4E06D0C211}" srcOrd="0" destOrd="0" presId="urn:microsoft.com/office/officeart/2018/5/layout/CenteredIconLabelDescriptionList"/>
    <dgm:cxn modelId="{7CB123DC-2D50-43A5-B443-4169BA229931}" srcId="{C54CF5AD-E0B9-4E5C-8C59-A68849739D18}" destId="{941EF5CB-5000-4219-8B9F-D9B9E67811B0}" srcOrd="0" destOrd="0" parTransId="{63B3A0C7-F922-4FA2-B306-E232A730A223}" sibTransId="{58C290FC-D7CC-4419-A06E-F1C5D2A168F3}"/>
    <dgm:cxn modelId="{A1B3D5E4-4ACD-4E61-A50B-D3D62FB9C1DF}" type="presOf" srcId="{C54CF5AD-E0B9-4E5C-8C59-A68849739D18}" destId="{6D2F6152-CDE3-4CA0-9F07-2AEA3C2CAAAE}" srcOrd="0" destOrd="0" presId="urn:microsoft.com/office/officeart/2018/5/layout/CenteredIconLabelDescriptionList"/>
    <dgm:cxn modelId="{DF6303EB-F272-4C90-9DD5-D6E8839CEE5D}" type="presOf" srcId="{2C53752B-F202-44A0-9C76-E365F29F5494}" destId="{0D0D2F1D-52E2-412B-99B8-ECA515FCDAFD}" srcOrd="0" destOrd="0" presId="urn:microsoft.com/office/officeart/2018/5/layout/CenteredIconLabelDescriptionList"/>
    <dgm:cxn modelId="{41B9F8ED-C125-4101-B871-568812FAEBB2}" srcId="{B48435CD-9668-4AFC-A928-CFBDD53D6879}" destId="{D6436964-2E8B-4A63-B8BA-97428322D688}" srcOrd="1" destOrd="0" parTransId="{90665674-E938-4B56-B2BA-ECBC0C43FB5B}" sibTransId="{4BBAD111-3252-4634-845B-1F5515A74A36}"/>
    <dgm:cxn modelId="{C55299F3-615A-4E87-B140-FE15D6084882}" type="presOf" srcId="{18D639FD-1088-4BFB-A310-342525E41576}" destId="{37A8DD63-2497-423C-869E-4A8429226250}" srcOrd="0" destOrd="0" presId="urn:microsoft.com/office/officeart/2018/5/layout/CenteredIconLabelDescriptionList"/>
    <dgm:cxn modelId="{576A838B-23B6-46D2-BA8C-E04E301C98B2}" type="presParOf" srcId="{37A8DD63-2497-423C-869E-4A8429226250}" destId="{1C085275-A909-4EE2-BF63-58AFA63F99AE}" srcOrd="0" destOrd="0" presId="urn:microsoft.com/office/officeart/2018/5/layout/CenteredIconLabelDescriptionList"/>
    <dgm:cxn modelId="{76D0D342-5201-4FC6-ADE2-B9C421329101}" type="presParOf" srcId="{1C085275-A909-4EE2-BF63-58AFA63F99AE}" destId="{98C497BA-247E-48AE-A27B-3F98C1F51205}" srcOrd="0" destOrd="0" presId="urn:microsoft.com/office/officeart/2018/5/layout/CenteredIconLabelDescriptionList"/>
    <dgm:cxn modelId="{5FD3A20A-AE85-4373-9458-C8FD468BF494}" type="presParOf" srcId="{1C085275-A909-4EE2-BF63-58AFA63F99AE}" destId="{A989460A-1851-449E-85CD-332EED70F186}" srcOrd="1" destOrd="0" presId="urn:microsoft.com/office/officeart/2018/5/layout/CenteredIconLabelDescriptionList"/>
    <dgm:cxn modelId="{1E5B581F-A285-433D-906E-393FC0408169}" type="presParOf" srcId="{1C085275-A909-4EE2-BF63-58AFA63F99AE}" destId="{ACA98279-B9A4-4747-9691-6222866EA5DC}" srcOrd="2" destOrd="0" presId="urn:microsoft.com/office/officeart/2018/5/layout/CenteredIconLabelDescriptionList"/>
    <dgm:cxn modelId="{4CDFE58B-067F-466C-91F8-C0AEDE32C01A}" type="presParOf" srcId="{1C085275-A909-4EE2-BF63-58AFA63F99AE}" destId="{09D8D7B5-7EE1-45F0-92AD-C7A272A50EDF}" srcOrd="3" destOrd="0" presId="urn:microsoft.com/office/officeart/2018/5/layout/CenteredIconLabelDescriptionList"/>
    <dgm:cxn modelId="{7FF176B0-AAC3-48C9-91E2-137C614C67C5}" type="presParOf" srcId="{1C085275-A909-4EE2-BF63-58AFA63F99AE}" destId="{0D0D2F1D-52E2-412B-99B8-ECA515FCDAFD}" srcOrd="4" destOrd="0" presId="urn:microsoft.com/office/officeart/2018/5/layout/CenteredIconLabelDescriptionList"/>
    <dgm:cxn modelId="{45D107DB-30A8-44D7-9816-10066071AFC8}" type="presParOf" srcId="{37A8DD63-2497-423C-869E-4A8429226250}" destId="{1BA8EFB4-89A7-497F-97DD-4445EB60E169}" srcOrd="1" destOrd="0" presId="urn:microsoft.com/office/officeart/2018/5/layout/CenteredIconLabelDescriptionList"/>
    <dgm:cxn modelId="{42335A96-4BCB-48F0-8CDA-A41FD70CB1CE}" type="presParOf" srcId="{37A8DD63-2497-423C-869E-4A8429226250}" destId="{803E969D-B1D1-455D-A39A-37F4CEFC8391}" srcOrd="2" destOrd="0" presId="urn:microsoft.com/office/officeart/2018/5/layout/CenteredIconLabelDescriptionList"/>
    <dgm:cxn modelId="{7410BA30-9A98-48C0-AD6B-9D5A25CE6712}" type="presParOf" srcId="{803E969D-B1D1-455D-A39A-37F4CEFC8391}" destId="{8DEBC9B9-35AC-4C46-8C40-91FAB7E0136F}" srcOrd="0" destOrd="0" presId="urn:microsoft.com/office/officeart/2018/5/layout/CenteredIconLabelDescriptionList"/>
    <dgm:cxn modelId="{E275A4C5-3BD2-405A-9C39-870526DDF381}" type="presParOf" srcId="{803E969D-B1D1-455D-A39A-37F4CEFC8391}" destId="{9EA87D9D-7797-4322-874D-36A425295D63}" srcOrd="1" destOrd="0" presId="urn:microsoft.com/office/officeart/2018/5/layout/CenteredIconLabelDescriptionList"/>
    <dgm:cxn modelId="{27B8A76A-452C-47B3-AD75-EDF86FA077C6}" type="presParOf" srcId="{803E969D-B1D1-455D-A39A-37F4CEFC8391}" destId="{31791874-5E60-4749-A281-728F6AA19CF4}" srcOrd="2" destOrd="0" presId="urn:microsoft.com/office/officeart/2018/5/layout/CenteredIconLabelDescriptionList"/>
    <dgm:cxn modelId="{50D377BD-777A-4948-810C-F5739D5F7E2F}" type="presParOf" srcId="{803E969D-B1D1-455D-A39A-37F4CEFC8391}" destId="{8D8F0873-BF5F-441C-BEA9-F0749568A8CB}" srcOrd="3" destOrd="0" presId="urn:microsoft.com/office/officeart/2018/5/layout/CenteredIconLabelDescriptionList"/>
    <dgm:cxn modelId="{AEA4B26E-6E61-476E-A4A2-4DFF4B661D0C}" type="presParOf" srcId="{803E969D-B1D1-455D-A39A-37F4CEFC8391}" destId="{A824024D-3785-4517-855F-491194124608}" srcOrd="4" destOrd="0" presId="urn:microsoft.com/office/officeart/2018/5/layout/CenteredIconLabelDescriptionList"/>
    <dgm:cxn modelId="{03122E22-B1E3-4083-8014-7948DF2806D5}" type="presParOf" srcId="{37A8DD63-2497-423C-869E-4A8429226250}" destId="{36F6786A-57D7-4FCD-B964-40EB962B0CCA}" srcOrd="3" destOrd="0" presId="urn:microsoft.com/office/officeart/2018/5/layout/CenteredIconLabelDescriptionList"/>
    <dgm:cxn modelId="{A0B14D44-C907-4648-8CFD-1BF09F735303}" type="presParOf" srcId="{37A8DD63-2497-423C-869E-4A8429226250}" destId="{9CBCED75-6680-4851-BA4B-42CC7A9DE1F6}" srcOrd="4" destOrd="0" presId="urn:microsoft.com/office/officeart/2018/5/layout/CenteredIconLabelDescriptionList"/>
    <dgm:cxn modelId="{366F5904-4CBE-4E88-ADE4-900DA536C0AA}" type="presParOf" srcId="{9CBCED75-6680-4851-BA4B-42CC7A9DE1F6}" destId="{2DCEEA2C-8612-466D-BC96-BAD7C46B3178}" srcOrd="0" destOrd="0" presId="urn:microsoft.com/office/officeart/2018/5/layout/CenteredIconLabelDescriptionList"/>
    <dgm:cxn modelId="{13A761B6-5A3B-48EE-83D5-17236184ED62}" type="presParOf" srcId="{9CBCED75-6680-4851-BA4B-42CC7A9DE1F6}" destId="{E1D8FBAB-3035-4EA8-B271-0EC555F9F657}" srcOrd="1" destOrd="0" presId="urn:microsoft.com/office/officeart/2018/5/layout/CenteredIconLabelDescriptionList"/>
    <dgm:cxn modelId="{71F5D7A4-64B5-4C6A-ADD5-8653D191079E}" type="presParOf" srcId="{9CBCED75-6680-4851-BA4B-42CC7A9DE1F6}" destId="{6D2F6152-CDE3-4CA0-9F07-2AEA3C2CAAAE}" srcOrd="2" destOrd="0" presId="urn:microsoft.com/office/officeart/2018/5/layout/CenteredIconLabelDescriptionList"/>
    <dgm:cxn modelId="{C06CB1D9-0A50-46F0-8EFD-CE0F8B341EE4}" type="presParOf" srcId="{9CBCED75-6680-4851-BA4B-42CC7A9DE1F6}" destId="{5E4095D7-CED1-42A8-B680-64E178E79705}" srcOrd="3" destOrd="0" presId="urn:microsoft.com/office/officeart/2018/5/layout/CenteredIconLabelDescriptionList"/>
    <dgm:cxn modelId="{196A4A05-9DE6-44C3-95EE-31D4E4F75462}" type="presParOf" srcId="{9CBCED75-6680-4851-BA4B-42CC7A9DE1F6}" destId="{7068A156-03B8-4DAC-B09D-7F4E06D0C21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3640CA-C60B-4E48-8297-D64959A0C00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F9D68F-319E-4868-BECA-5192A9782327}">
      <dgm:prSet/>
      <dgm:spPr/>
      <dgm:t>
        <a:bodyPr/>
        <a:lstStyle/>
        <a:p>
          <a:r>
            <a:rPr lang="en-US" b="1"/>
            <a:t>Problem</a:t>
          </a:r>
          <a:r>
            <a:rPr lang="en-US"/>
            <a:t>:</a:t>
          </a:r>
          <a:br>
            <a:rPr lang="en-US"/>
          </a:br>
          <a:r>
            <a:rPr lang="en-US"/>
            <a:t>Sparse ratings impede effective predictions.</a:t>
          </a:r>
        </a:p>
      </dgm:t>
    </dgm:pt>
    <dgm:pt modelId="{4A86241D-7390-40F3-8081-F34B92C87CF9}" type="parTrans" cxnId="{E25D6E0B-B0B6-4332-826B-00CA193BD71E}">
      <dgm:prSet/>
      <dgm:spPr/>
      <dgm:t>
        <a:bodyPr/>
        <a:lstStyle/>
        <a:p>
          <a:endParaRPr lang="en-US"/>
        </a:p>
      </dgm:t>
    </dgm:pt>
    <dgm:pt modelId="{5DEB9656-1295-417E-B309-0CECC0F91B62}" type="sibTrans" cxnId="{E25D6E0B-B0B6-4332-826B-00CA193BD71E}">
      <dgm:prSet/>
      <dgm:spPr/>
      <dgm:t>
        <a:bodyPr/>
        <a:lstStyle/>
        <a:p>
          <a:endParaRPr lang="en-US"/>
        </a:p>
      </dgm:t>
    </dgm:pt>
    <dgm:pt modelId="{EF4042BB-207B-43D4-990D-40490224FEF6}">
      <dgm:prSet/>
      <dgm:spPr/>
      <dgm:t>
        <a:bodyPr/>
        <a:lstStyle/>
        <a:p>
          <a:r>
            <a:rPr lang="en-US" b="1"/>
            <a:t>Solutions</a:t>
          </a:r>
          <a:r>
            <a:rPr lang="en-US"/>
            <a:t>:</a:t>
          </a:r>
        </a:p>
      </dgm:t>
    </dgm:pt>
    <dgm:pt modelId="{76B0D778-EC27-456E-BA3D-11517FC186DF}" type="parTrans" cxnId="{B51A9B57-8363-43FD-9D04-F2EB6B3894B1}">
      <dgm:prSet/>
      <dgm:spPr/>
      <dgm:t>
        <a:bodyPr/>
        <a:lstStyle/>
        <a:p>
          <a:endParaRPr lang="en-US"/>
        </a:p>
      </dgm:t>
    </dgm:pt>
    <dgm:pt modelId="{D01DFD46-E0E2-4A9D-99BC-82A51250C35F}" type="sibTrans" cxnId="{B51A9B57-8363-43FD-9D04-F2EB6B3894B1}">
      <dgm:prSet/>
      <dgm:spPr/>
      <dgm:t>
        <a:bodyPr/>
        <a:lstStyle/>
        <a:p>
          <a:endParaRPr lang="en-US"/>
        </a:p>
      </dgm:t>
    </dgm:pt>
    <dgm:pt modelId="{E0E48862-9A8D-4797-A6F7-79E35EC192C7}">
      <dgm:prSet/>
      <dgm:spPr/>
      <dgm:t>
        <a:bodyPr/>
        <a:lstStyle/>
        <a:p>
          <a:r>
            <a:rPr lang="en-US"/>
            <a:t>Incentivize users to rate items.</a:t>
          </a:r>
        </a:p>
      </dgm:t>
    </dgm:pt>
    <dgm:pt modelId="{5E8CFED5-5310-46A8-8917-5BFF6D7F4A2C}" type="parTrans" cxnId="{A0F0BC73-203A-466B-BC54-72753A89D9FA}">
      <dgm:prSet/>
      <dgm:spPr/>
      <dgm:t>
        <a:bodyPr/>
        <a:lstStyle/>
        <a:p>
          <a:endParaRPr lang="en-US"/>
        </a:p>
      </dgm:t>
    </dgm:pt>
    <dgm:pt modelId="{C14D8F4A-894E-4322-994D-0B4E94935C0C}" type="sibTrans" cxnId="{A0F0BC73-203A-466B-BC54-72753A89D9FA}">
      <dgm:prSet/>
      <dgm:spPr/>
      <dgm:t>
        <a:bodyPr/>
        <a:lstStyle/>
        <a:p>
          <a:endParaRPr lang="en-US"/>
        </a:p>
      </dgm:t>
    </dgm:pt>
    <dgm:pt modelId="{0AC50945-766B-4A41-BC5A-B1106D32A1FB}">
      <dgm:prSet/>
      <dgm:spPr/>
      <dgm:t>
        <a:bodyPr/>
        <a:lstStyle/>
        <a:p>
          <a:r>
            <a:rPr lang="en-US"/>
            <a:t>Judiciously select items for user feedback to maximize information gain.</a:t>
          </a:r>
        </a:p>
      </dgm:t>
    </dgm:pt>
    <dgm:pt modelId="{A31B1ADC-205D-48F0-A46B-7AED16C51608}" type="parTrans" cxnId="{C7F4F329-3BC8-40B4-9D10-7DB0891842EF}">
      <dgm:prSet/>
      <dgm:spPr/>
      <dgm:t>
        <a:bodyPr/>
        <a:lstStyle/>
        <a:p>
          <a:endParaRPr lang="en-US"/>
        </a:p>
      </dgm:t>
    </dgm:pt>
    <dgm:pt modelId="{4A325FDE-3EB8-414F-AD7F-3D06788AC2B7}" type="sibTrans" cxnId="{C7F4F329-3BC8-40B4-9D10-7DB0891842EF}">
      <dgm:prSet/>
      <dgm:spPr/>
      <dgm:t>
        <a:bodyPr/>
        <a:lstStyle/>
        <a:p>
          <a:endParaRPr lang="en-US"/>
        </a:p>
      </dgm:t>
    </dgm:pt>
    <dgm:pt modelId="{05800F4B-020A-4289-98EA-C2EAC4496EAF}">
      <dgm:prSet/>
      <dgm:spPr/>
      <dgm:t>
        <a:bodyPr/>
        <a:lstStyle/>
        <a:p>
          <a:r>
            <a:rPr lang="en-US" b="1"/>
            <a:t>Example</a:t>
          </a:r>
          <a:r>
            <a:rPr lang="en-US"/>
            <a:t>:</a:t>
          </a:r>
        </a:p>
      </dgm:t>
    </dgm:pt>
    <dgm:pt modelId="{1187A529-B16D-4C79-A7F9-10B0D2736834}" type="parTrans" cxnId="{A151751C-BF45-4595-B311-263A50C41BD4}">
      <dgm:prSet/>
      <dgm:spPr/>
      <dgm:t>
        <a:bodyPr/>
        <a:lstStyle/>
        <a:p>
          <a:endParaRPr lang="en-US"/>
        </a:p>
      </dgm:t>
    </dgm:pt>
    <dgm:pt modelId="{87BCA9B9-2D14-4206-BB39-40C8A209B918}" type="sibTrans" cxnId="{A151751C-BF45-4595-B311-263A50C41BD4}">
      <dgm:prSet/>
      <dgm:spPr/>
      <dgm:t>
        <a:bodyPr/>
        <a:lstStyle/>
        <a:p>
          <a:endParaRPr lang="en-US"/>
        </a:p>
      </dgm:t>
    </dgm:pt>
    <dgm:pt modelId="{5D066390-66B5-4DE7-9A69-3DF4BC3205AB}">
      <dgm:prSet/>
      <dgm:spPr/>
      <dgm:t>
        <a:bodyPr/>
        <a:lstStyle/>
        <a:p>
          <a:r>
            <a:rPr lang="en-US"/>
            <a:t>Ask users to rate underrepresented genres rather than repetitive categories.</a:t>
          </a:r>
        </a:p>
      </dgm:t>
    </dgm:pt>
    <dgm:pt modelId="{E720681D-88FD-473B-94FC-ADBDC95D0552}" type="parTrans" cxnId="{4EF5F182-2830-409A-BA66-801D1075A7CA}">
      <dgm:prSet/>
      <dgm:spPr/>
      <dgm:t>
        <a:bodyPr/>
        <a:lstStyle/>
        <a:p>
          <a:endParaRPr lang="en-US"/>
        </a:p>
      </dgm:t>
    </dgm:pt>
    <dgm:pt modelId="{63B6E779-3AE9-4509-9142-CF4A5F55C9C7}" type="sibTrans" cxnId="{4EF5F182-2830-409A-BA66-801D1075A7CA}">
      <dgm:prSet/>
      <dgm:spPr/>
      <dgm:t>
        <a:bodyPr/>
        <a:lstStyle/>
        <a:p>
          <a:endParaRPr lang="en-US"/>
        </a:p>
      </dgm:t>
    </dgm:pt>
    <dgm:pt modelId="{CC5403A2-1F6D-435D-B40E-0943CE972390}" type="pres">
      <dgm:prSet presAssocID="{F23640CA-C60B-4E48-8297-D64959A0C002}" presName="root" presStyleCnt="0">
        <dgm:presLayoutVars>
          <dgm:dir/>
          <dgm:resizeHandles val="exact"/>
        </dgm:presLayoutVars>
      </dgm:prSet>
      <dgm:spPr/>
    </dgm:pt>
    <dgm:pt modelId="{E63F0C02-5467-4CA3-B63F-FFC27957D6AC}" type="pres">
      <dgm:prSet presAssocID="{8BF9D68F-319E-4868-BECA-5192A9782327}" presName="compNode" presStyleCnt="0"/>
      <dgm:spPr/>
    </dgm:pt>
    <dgm:pt modelId="{6CAB6199-47D7-4FE4-93C8-FD3E1970B451}" type="pres">
      <dgm:prSet presAssocID="{8BF9D68F-319E-4868-BECA-5192A9782327}" presName="bgRect" presStyleLbl="bgShp" presStyleIdx="0" presStyleCnt="3"/>
      <dgm:spPr/>
    </dgm:pt>
    <dgm:pt modelId="{D6D49260-6534-4AA6-90F8-DA45554EB8FA}" type="pres">
      <dgm:prSet presAssocID="{8BF9D68F-319E-4868-BECA-5192A97823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oj de arena terminado"/>
        </a:ext>
      </dgm:extLst>
    </dgm:pt>
    <dgm:pt modelId="{5056DF41-DBFE-4F2C-97A3-86A64D6AFE3D}" type="pres">
      <dgm:prSet presAssocID="{8BF9D68F-319E-4868-BECA-5192A9782327}" presName="spaceRect" presStyleCnt="0"/>
      <dgm:spPr/>
    </dgm:pt>
    <dgm:pt modelId="{FE4632B3-9409-4ECF-8026-068D9FAA2671}" type="pres">
      <dgm:prSet presAssocID="{8BF9D68F-319E-4868-BECA-5192A9782327}" presName="parTx" presStyleLbl="revTx" presStyleIdx="0" presStyleCnt="5">
        <dgm:presLayoutVars>
          <dgm:chMax val="0"/>
          <dgm:chPref val="0"/>
        </dgm:presLayoutVars>
      </dgm:prSet>
      <dgm:spPr/>
    </dgm:pt>
    <dgm:pt modelId="{01D1D86D-4AF7-4EC2-8D6E-236FDFF69A25}" type="pres">
      <dgm:prSet presAssocID="{5DEB9656-1295-417E-B309-0CECC0F91B62}" presName="sibTrans" presStyleCnt="0"/>
      <dgm:spPr/>
    </dgm:pt>
    <dgm:pt modelId="{4A2FFA8D-6DF4-42C6-9591-3F3B9C4574DE}" type="pres">
      <dgm:prSet presAssocID="{EF4042BB-207B-43D4-990D-40490224FEF6}" presName="compNode" presStyleCnt="0"/>
      <dgm:spPr/>
    </dgm:pt>
    <dgm:pt modelId="{0CE00010-0A5B-403F-ABA4-0F3E3BB0DD1F}" type="pres">
      <dgm:prSet presAssocID="{EF4042BB-207B-43D4-990D-40490224FEF6}" presName="bgRect" presStyleLbl="bgShp" presStyleIdx="1" presStyleCnt="3"/>
      <dgm:spPr/>
    </dgm:pt>
    <dgm:pt modelId="{60066C62-EAD4-4AA7-94D9-32638566E4D0}" type="pres">
      <dgm:prSet presAssocID="{EF4042BB-207B-43D4-990D-40490224FE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ítulos"/>
        </a:ext>
      </dgm:extLst>
    </dgm:pt>
    <dgm:pt modelId="{5BB1A4E4-33AD-413B-8BF6-C654E15F03BC}" type="pres">
      <dgm:prSet presAssocID="{EF4042BB-207B-43D4-990D-40490224FEF6}" presName="spaceRect" presStyleCnt="0"/>
      <dgm:spPr/>
    </dgm:pt>
    <dgm:pt modelId="{9FAAB203-D53A-42CF-8670-B7AE21890095}" type="pres">
      <dgm:prSet presAssocID="{EF4042BB-207B-43D4-990D-40490224FEF6}" presName="parTx" presStyleLbl="revTx" presStyleIdx="1" presStyleCnt="5">
        <dgm:presLayoutVars>
          <dgm:chMax val="0"/>
          <dgm:chPref val="0"/>
        </dgm:presLayoutVars>
      </dgm:prSet>
      <dgm:spPr/>
    </dgm:pt>
    <dgm:pt modelId="{8B55D34A-E32F-4424-9EF6-466F7A161876}" type="pres">
      <dgm:prSet presAssocID="{EF4042BB-207B-43D4-990D-40490224FEF6}" presName="desTx" presStyleLbl="revTx" presStyleIdx="2" presStyleCnt="5">
        <dgm:presLayoutVars/>
      </dgm:prSet>
      <dgm:spPr/>
    </dgm:pt>
    <dgm:pt modelId="{A6636B50-0646-4E16-ADD5-1EDC1D51AB36}" type="pres">
      <dgm:prSet presAssocID="{D01DFD46-E0E2-4A9D-99BC-82A51250C35F}" presName="sibTrans" presStyleCnt="0"/>
      <dgm:spPr/>
    </dgm:pt>
    <dgm:pt modelId="{A577A8DC-89B4-4ECE-8E06-C7468C703A04}" type="pres">
      <dgm:prSet presAssocID="{05800F4B-020A-4289-98EA-C2EAC4496EAF}" presName="compNode" presStyleCnt="0"/>
      <dgm:spPr/>
    </dgm:pt>
    <dgm:pt modelId="{92A833C6-D7AE-46F8-AE81-3F6696FA803C}" type="pres">
      <dgm:prSet presAssocID="{05800F4B-020A-4289-98EA-C2EAC4496EAF}" presName="bgRect" presStyleLbl="bgShp" presStyleIdx="2" presStyleCnt="3"/>
      <dgm:spPr/>
    </dgm:pt>
    <dgm:pt modelId="{CBFE742C-91D6-4515-A200-C2E967105FDD}" type="pres">
      <dgm:prSet presAssocID="{05800F4B-020A-4289-98EA-C2EAC4496E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17406932-2555-4253-B43B-3AC0323BCD74}" type="pres">
      <dgm:prSet presAssocID="{05800F4B-020A-4289-98EA-C2EAC4496EAF}" presName="spaceRect" presStyleCnt="0"/>
      <dgm:spPr/>
    </dgm:pt>
    <dgm:pt modelId="{0266A562-8AE4-476E-9C9E-6DDE9C36910B}" type="pres">
      <dgm:prSet presAssocID="{05800F4B-020A-4289-98EA-C2EAC4496EAF}" presName="parTx" presStyleLbl="revTx" presStyleIdx="3" presStyleCnt="5">
        <dgm:presLayoutVars>
          <dgm:chMax val="0"/>
          <dgm:chPref val="0"/>
        </dgm:presLayoutVars>
      </dgm:prSet>
      <dgm:spPr/>
    </dgm:pt>
    <dgm:pt modelId="{2CF9D08B-DA13-4786-8F2E-ED0D75971333}" type="pres">
      <dgm:prSet presAssocID="{05800F4B-020A-4289-98EA-C2EAC4496EAF}" presName="desTx" presStyleLbl="revTx" presStyleIdx="4" presStyleCnt="5">
        <dgm:presLayoutVars/>
      </dgm:prSet>
      <dgm:spPr/>
    </dgm:pt>
  </dgm:ptLst>
  <dgm:cxnLst>
    <dgm:cxn modelId="{E25D6E0B-B0B6-4332-826B-00CA193BD71E}" srcId="{F23640CA-C60B-4E48-8297-D64959A0C002}" destId="{8BF9D68F-319E-4868-BECA-5192A9782327}" srcOrd="0" destOrd="0" parTransId="{4A86241D-7390-40F3-8081-F34B92C87CF9}" sibTransId="{5DEB9656-1295-417E-B309-0CECC0F91B62}"/>
    <dgm:cxn modelId="{D4B4E70B-351C-4273-9028-A3FB0E098F33}" type="presOf" srcId="{F23640CA-C60B-4E48-8297-D64959A0C002}" destId="{CC5403A2-1F6D-435D-B40E-0943CE972390}" srcOrd="0" destOrd="0" presId="urn:microsoft.com/office/officeart/2018/2/layout/IconVerticalSolidList"/>
    <dgm:cxn modelId="{A151751C-BF45-4595-B311-263A50C41BD4}" srcId="{F23640CA-C60B-4E48-8297-D64959A0C002}" destId="{05800F4B-020A-4289-98EA-C2EAC4496EAF}" srcOrd="2" destOrd="0" parTransId="{1187A529-B16D-4C79-A7F9-10B0D2736834}" sibTransId="{87BCA9B9-2D14-4206-BB39-40C8A209B918}"/>
    <dgm:cxn modelId="{C7F4F329-3BC8-40B4-9D10-7DB0891842EF}" srcId="{EF4042BB-207B-43D4-990D-40490224FEF6}" destId="{0AC50945-766B-4A41-BC5A-B1106D32A1FB}" srcOrd="1" destOrd="0" parTransId="{A31B1ADC-205D-48F0-A46B-7AED16C51608}" sibTransId="{4A325FDE-3EB8-414F-AD7F-3D06788AC2B7}"/>
    <dgm:cxn modelId="{A0F0BC73-203A-466B-BC54-72753A89D9FA}" srcId="{EF4042BB-207B-43D4-990D-40490224FEF6}" destId="{E0E48862-9A8D-4797-A6F7-79E35EC192C7}" srcOrd="0" destOrd="0" parTransId="{5E8CFED5-5310-46A8-8917-5BFF6D7F4A2C}" sibTransId="{C14D8F4A-894E-4322-994D-0B4E94935C0C}"/>
    <dgm:cxn modelId="{B51A9B57-8363-43FD-9D04-F2EB6B3894B1}" srcId="{F23640CA-C60B-4E48-8297-D64959A0C002}" destId="{EF4042BB-207B-43D4-990D-40490224FEF6}" srcOrd="1" destOrd="0" parTransId="{76B0D778-EC27-456E-BA3D-11517FC186DF}" sibTransId="{D01DFD46-E0E2-4A9D-99BC-82A51250C35F}"/>
    <dgm:cxn modelId="{F518987B-8A47-4D45-9547-9AECB6E81439}" type="presOf" srcId="{05800F4B-020A-4289-98EA-C2EAC4496EAF}" destId="{0266A562-8AE4-476E-9C9E-6DDE9C36910B}" srcOrd="0" destOrd="0" presId="urn:microsoft.com/office/officeart/2018/2/layout/IconVerticalSolidList"/>
    <dgm:cxn modelId="{4EF5F182-2830-409A-BA66-801D1075A7CA}" srcId="{05800F4B-020A-4289-98EA-C2EAC4496EAF}" destId="{5D066390-66B5-4DE7-9A69-3DF4BC3205AB}" srcOrd="0" destOrd="0" parTransId="{E720681D-88FD-473B-94FC-ADBDC95D0552}" sibTransId="{63B6E779-3AE9-4509-9142-CF4A5F55C9C7}"/>
    <dgm:cxn modelId="{89DCB488-2648-42A8-BAA5-0E31232D2BB9}" type="presOf" srcId="{5D066390-66B5-4DE7-9A69-3DF4BC3205AB}" destId="{2CF9D08B-DA13-4786-8F2E-ED0D75971333}" srcOrd="0" destOrd="0" presId="urn:microsoft.com/office/officeart/2018/2/layout/IconVerticalSolidList"/>
    <dgm:cxn modelId="{AA332092-9A5E-4974-82A7-473F5CC69851}" type="presOf" srcId="{EF4042BB-207B-43D4-990D-40490224FEF6}" destId="{9FAAB203-D53A-42CF-8670-B7AE21890095}" srcOrd="0" destOrd="0" presId="urn:microsoft.com/office/officeart/2018/2/layout/IconVerticalSolidList"/>
    <dgm:cxn modelId="{10C143EE-2699-4DAB-9532-25E118007C0A}" type="presOf" srcId="{0AC50945-766B-4A41-BC5A-B1106D32A1FB}" destId="{8B55D34A-E32F-4424-9EF6-466F7A161876}" srcOrd="0" destOrd="1" presId="urn:microsoft.com/office/officeart/2018/2/layout/IconVerticalSolidList"/>
    <dgm:cxn modelId="{53F3ECF5-7A3D-45FC-A2AE-9F61C261F5AA}" type="presOf" srcId="{E0E48862-9A8D-4797-A6F7-79E35EC192C7}" destId="{8B55D34A-E32F-4424-9EF6-466F7A161876}" srcOrd="0" destOrd="0" presId="urn:microsoft.com/office/officeart/2018/2/layout/IconVerticalSolidList"/>
    <dgm:cxn modelId="{E39AB3FE-6FCA-4A88-8FDF-74766179BA07}" type="presOf" srcId="{8BF9D68F-319E-4868-BECA-5192A9782327}" destId="{FE4632B3-9409-4ECF-8026-068D9FAA2671}" srcOrd="0" destOrd="0" presId="urn:microsoft.com/office/officeart/2018/2/layout/IconVerticalSolidList"/>
    <dgm:cxn modelId="{52CDFD82-5DD9-41A1-9B4B-724C36E94124}" type="presParOf" srcId="{CC5403A2-1F6D-435D-B40E-0943CE972390}" destId="{E63F0C02-5467-4CA3-B63F-FFC27957D6AC}" srcOrd="0" destOrd="0" presId="urn:microsoft.com/office/officeart/2018/2/layout/IconVerticalSolidList"/>
    <dgm:cxn modelId="{07E297ED-E6FE-4FDC-882D-4C5F94C18822}" type="presParOf" srcId="{E63F0C02-5467-4CA3-B63F-FFC27957D6AC}" destId="{6CAB6199-47D7-4FE4-93C8-FD3E1970B451}" srcOrd="0" destOrd="0" presId="urn:microsoft.com/office/officeart/2018/2/layout/IconVerticalSolidList"/>
    <dgm:cxn modelId="{1B64D439-3971-4AFC-99AE-74D159CDEBEB}" type="presParOf" srcId="{E63F0C02-5467-4CA3-B63F-FFC27957D6AC}" destId="{D6D49260-6534-4AA6-90F8-DA45554EB8FA}" srcOrd="1" destOrd="0" presId="urn:microsoft.com/office/officeart/2018/2/layout/IconVerticalSolidList"/>
    <dgm:cxn modelId="{D364E4B4-F69C-4F6E-A3F6-AB1AE8464E6F}" type="presParOf" srcId="{E63F0C02-5467-4CA3-B63F-FFC27957D6AC}" destId="{5056DF41-DBFE-4F2C-97A3-86A64D6AFE3D}" srcOrd="2" destOrd="0" presId="urn:microsoft.com/office/officeart/2018/2/layout/IconVerticalSolidList"/>
    <dgm:cxn modelId="{6651E86E-1EAF-4A2F-89C9-15C57527FBA1}" type="presParOf" srcId="{E63F0C02-5467-4CA3-B63F-FFC27957D6AC}" destId="{FE4632B3-9409-4ECF-8026-068D9FAA2671}" srcOrd="3" destOrd="0" presId="urn:microsoft.com/office/officeart/2018/2/layout/IconVerticalSolidList"/>
    <dgm:cxn modelId="{CFE78F0C-B7AC-4FA5-8D76-E524E89FA458}" type="presParOf" srcId="{CC5403A2-1F6D-435D-B40E-0943CE972390}" destId="{01D1D86D-4AF7-4EC2-8D6E-236FDFF69A25}" srcOrd="1" destOrd="0" presId="urn:microsoft.com/office/officeart/2018/2/layout/IconVerticalSolidList"/>
    <dgm:cxn modelId="{75363648-6174-4CEA-BE7F-2DA99E5724B4}" type="presParOf" srcId="{CC5403A2-1F6D-435D-B40E-0943CE972390}" destId="{4A2FFA8D-6DF4-42C6-9591-3F3B9C4574DE}" srcOrd="2" destOrd="0" presId="urn:microsoft.com/office/officeart/2018/2/layout/IconVerticalSolidList"/>
    <dgm:cxn modelId="{AF3FB1E5-4583-4E3B-BD3D-18DBEA87B414}" type="presParOf" srcId="{4A2FFA8D-6DF4-42C6-9591-3F3B9C4574DE}" destId="{0CE00010-0A5B-403F-ABA4-0F3E3BB0DD1F}" srcOrd="0" destOrd="0" presId="urn:microsoft.com/office/officeart/2018/2/layout/IconVerticalSolidList"/>
    <dgm:cxn modelId="{A259C414-E1AC-486A-A569-039E18A0AF17}" type="presParOf" srcId="{4A2FFA8D-6DF4-42C6-9591-3F3B9C4574DE}" destId="{60066C62-EAD4-4AA7-94D9-32638566E4D0}" srcOrd="1" destOrd="0" presId="urn:microsoft.com/office/officeart/2018/2/layout/IconVerticalSolidList"/>
    <dgm:cxn modelId="{0CCD6AF6-E95E-4620-AE97-D6D6EA360063}" type="presParOf" srcId="{4A2FFA8D-6DF4-42C6-9591-3F3B9C4574DE}" destId="{5BB1A4E4-33AD-413B-8BF6-C654E15F03BC}" srcOrd="2" destOrd="0" presId="urn:microsoft.com/office/officeart/2018/2/layout/IconVerticalSolidList"/>
    <dgm:cxn modelId="{58F15C78-5CB7-49BF-BD2B-3E8B1B0954C9}" type="presParOf" srcId="{4A2FFA8D-6DF4-42C6-9591-3F3B9C4574DE}" destId="{9FAAB203-D53A-42CF-8670-B7AE21890095}" srcOrd="3" destOrd="0" presId="urn:microsoft.com/office/officeart/2018/2/layout/IconVerticalSolidList"/>
    <dgm:cxn modelId="{4AB70EDE-897D-49AD-9773-2EBFFB71B115}" type="presParOf" srcId="{4A2FFA8D-6DF4-42C6-9591-3F3B9C4574DE}" destId="{8B55D34A-E32F-4424-9EF6-466F7A161876}" srcOrd="4" destOrd="0" presId="urn:microsoft.com/office/officeart/2018/2/layout/IconVerticalSolidList"/>
    <dgm:cxn modelId="{B59DFC33-6EBA-4B78-A38E-E96AA5D454AE}" type="presParOf" srcId="{CC5403A2-1F6D-435D-B40E-0943CE972390}" destId="{A6636B50-0646-4E16-ADD5-1EDC1D51AB36}" srcOrd="3" destOrd="0" presId="urn:microsoft.com/office/officeart/2018/2/layout/IconVerticalSolidList"/>
    <dgm:cxn modelId="{D7121975-536A-4C0B-8FFA-B25239F0CAC0}" type="presParOf" srcId="{CC5403A2-1F6D-435D-B40E-0943CE972390}" destId="{A577A8DC-89B4-4ECE-8E06-C7468C703A04}" srcOrd="4" destOrd="0" presId="urn:microsoft.com/office/officeart/2018/2/layout/IconVerticalSolidList"/>
    <dgm:cxn modelId="{8D66345E-2060-4A44-8179-6E2D776AB033}" type="presParOf" srcId="{A577A8DC-89B4-4ECE-8E06-C7468C703A04}" destId="{92A833C6-D7AE-46F8-AE81-3F6696FA803C}" srcOrd="0" destOrd="0" presId="urn:microsoft.com/office/officeart/2018/2/layout/IconVerticalSolidList"/>
    <dgm:cxn modelId="{230F98F3-C8D5-4C3C-9379-44B4A172CC33}" type="presParOf" srcId="{A577A8DC-89B4-4ECE-8E06-C7468C703A04}" destId="{CBFE742C-91D6-4515-A200-C2E967105FDD}" srcOrd="1" destOrd="0" presId="urn:microsoft.com/office/officeart/2018/2/layout/IconVerticalSolidList"/>
    <dgm:cxn modelId="{09B4B9A2-2081-4449-82CE-15F4F795B343}" type="presParOf" srcId="{A577A8DC-89B4-4ECE-8E06-C7468C703A04}" destId="{17406932-2555-4253-B43B-3AC0323BCD74}" srcOrd="2" destOrd="0" presId="urn:microsoft.com/office/officeart/2018/2/layout/IconVerticalSolidList"/>
    <dgm:cxn modelId="{04EABF61-8D17-4069-97F1-1D0D4A5C8751}" type="presParOf" srcId="{A577A8DC-89B4-4ECE-8E06-C7468C703A04}" destId="{0266A562-8AE4-476E-9C9E-6DDE9C36910B}" srcOrd="3" destOrd="0" presId="urn:microsoft.com/office/officeart/2018/2/layout/IconVerticalSolidList"/>
    <dgm:cxn modelId="{3C7C14AE-8056-4DE7-A4AE-1C7C2981592F}" type="presParOf" srcId="{A577A8DC-89B4-4ECE-8E06-C7468C703A04}" destId="{2CF9D08B-DA13-4786-8F2E-ED0D7597133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EC0611-356B-445F-A2D6-C54E4FA88FCE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DAE4353-F7B6-4A0F-A69F-4998679861AF}">
      <dgm:prSet/>
      <dgm:spPr/>
      <dgm:t>
        <a:bodyPr/>
        <a:lstStyle/>
        <a:p>
          <a:r>
            <a:rPr lang="en-US" b="1"/>
            <a:t>Concerns</a:t>
          </a:r>
          <a:r>
            <a:rPr lang="en-US"/>
            <a:t>:</a:t>
          </a:r>
        </a:p>
      </dgm:t>
    </dgm:pt>
    <dgm:pt modelId="{B7382F6C-6D62-4850-AF85-640E363F1B99}" type="parTrans" cxnId="{DEB9FF1D-6256-48BA-89F9-22F068223C3F}">
      <dgm:prSet/>
      <dgm:spPr/>
      <dgm:t>
        <a:bodyPr/>
        <a:lstStyle/>
        <a:p>
          <a:endParaRPr lang="en-US"/>
        </a:p>
      </dgm:t>
    </dgm:pt>
    <dgm:pt modelId="{CDF156BF-294E-41E0-9091-CAD08150EB2C}" type="sibTrans" cxnId="{DEB9FF1D-6256-48BA-89F9-22F068223C3F}">
      <dgm:prSet/>
      <dgm:spPr/>
      <dgm:t>
        <a:bodyPr/>
        <a:lstStyle/>
        <a:p>
          <a:endParaRPr lang="en-US"/>
        </a:p>
      </dgm:t>
    </dgm:pt>
    <dgm:pt modelId="{1ECF52E0-17C0-4011-AEB2-63C3037C9DE5}">
      <dgm:prSet/>
      <dgm:spPr/>
      <dgm:t>
        <a:bodyPr/>
        <a:lstStyle/>
        <a:p>
          <a:r>
            <a:rPr lang="en-US"/>
            <a:t>User data reveals sensitive preferences (e.g., political opinions, lifestyles).</a:t>
          </a:r>
        </a:p>
      </dgm:t>
    </dgm:pt>
    <dgm:pt modelId="{139E4CD8-99FB-48F5-A059-46BD1E16CA66}" type="parTrans" cxnId="{CC5F7934-E2F3-41AD-9233-2B5AD4C3FD43}">
      <dgm:prSet/>
      <dgm:spPr/>
      <dgm:t>
        <a:bodyPr/>
        <a:lstStyle/>
        <a:p>
          <a:endParaRPr lang="en-US"/>
        </a:p>
      </dgm:t>
    </dgm:pt>
    <dgm:pt modelId="{27799ECF-B9DE-4488-9AF6-0B6C53BB69D8}" type="sibTrans" cxnId="{CC5F7934-E2F3-41AD-9233-2B5AD4C3FD43}">
      <dgm:prSet/>
      <dgm:spPr/>
      <dgm:t>
        <a:bodyPr/>
        <a:lstStyle/>
        <a:p>
          <a:endParaRPr lang="en-US"/>
        </a:p>
      </dgm:t>
    </dgm:pt>
    <dgm:pt modelId="{6D64EDC0-C929-4086-A882-01024FF09CCE}">
      <dgm:prSet/>
      <dgm:spPr/>
      <dgm:t>
        <a:bodyPr/>
        <a:lstStyle/>
        <a:p>
          <a:r>
            <a:rPr lang="en-US" b="1"/>
            <a:t>Challenges</a:t>
          </a:r>
          <a:r>
            <a:rPr lang="en-US"/>
            <a:t>:</a:t>
          </a:r>
        </a:p>
      </dgm:t>
    </dgm:pt>
    <dgm:pt modelId="{175C95E1-DB83-4F9D-84AA-E151EAE79E68}" type="parTrans" cxnId="{28CAD111-7AB4-4A91-BBAE-8D871AC236AA}">
      <dgm:prSet/>
      <dgm:spPr/>
      <dgm:t>
        <a:bodyPr/>
        <a:lstStyle/>
        <a:p>
          <a:endParaRPr lang="en-US"/>
        </a:p>
      </dgm:t>
    </dgm:pt>
    <dgm:pt modelId="{ABFD9781-B03E-4AAE-A510-20F98EF3DE42}" type="sibTrans" cxnId="{28CAD111-7AB4-4A91-BBAE-8D871AC236AA}">
      <dgm:prSet/>
      <dgm:spPr/>
      <dgm:t>
        <a:bodyPr/>
        <a:lstStyle/>
        <a:p>
          <a:endParaRPr lang="en-US"/>
        </a:p>
      </dgm:t>
    </dgm:pt>
    <dgm:pt modelId="{F7573AA4-A4FA-49EB-B371-1EC279F742E3}">
      <dgm:prSet/>
      <dgm:spPr/>
      <dgm:t>
        <a:bodyPr/>
        <a:lstStyle/>
        <a:p>
          <a:r>
            <a:rPr lang="en-US"/>
            <a:t>Balancing data availability for algorithm development with user privacy.</a:t>
          </a:r>
        </a:p>
      </dgm:t>
    </dgm:pt>
    <dgm:pt modelId="{6A8436EE-42B9-4F96-B915-762B61CC33A6}" type="parTrans" cxnId="{9BF50170-B1DC-4997-92B6-673440EEDB06}">
      <dgm:prSet/>
      <dgm:spPr/>
      <dgm:t>
        <a:bodyPr/>
        <a:lstStyle/>
        <a:p>
          <a:endParaRPr lang="en-US"/>
        </a:p>
      </dgm:t>
    </dgm:pt>
    <dgm:pt modelId="{11AC58D4-8086-4749-B7D5-BF171537F58D}" type="sibTrans" cxnId="{9BF50170-B1DC-4997-92B6-673440EEDB06}">
      <dgm:prSet/>
      <dgm:spPr/>
      <dgm:t>
        <a:bodyPr/>
        <a:lstStyle/>
        <a:p>
          <a:endParaRPr lang="en-US"/>
        </a:p>
      </dgm:t>
    </dgm:pt>
    <dgm:pt modelId="{40E3A7D5-6DE4-4071-9B25-546E596AB9FE}">
      <dgm:prSet/>
      <dgm:spPr/>
      <dgm:t>
        <a:bodyPr/>
        <a:lstStyle/>
        <a:p>
          <a:r>
            <a:rPr lang="en-US" b="1"/>
            <a:t>Solutions</a:t>
          </a:r>
          <a:r>
            <a:rPr lang="en-US"/>
            <a:t>:</a:t>
          </a:r>
        </a:p>
      </dgm:t>
    </dgm:pt>
    <dgm:pt modelId="{69D5E8F1-D6C1-41E2-8212-B8425377770B}" type="parTrans" cxnId="{EA884BF2-4075-44EB-AF7E-57657C8C04CD}">
      <dgm:prSet/>
      <dgm:spPr/>
      <dgm:t>
        <a:bodyPr/>
        <a:lstStyle/>
        <a:p>
          <a:endParaRPr lang="en-US"/>
        </a:p>
      </dgm:t>
    </dgm:pt>
    <dgm:pt modelId="{8FFEBB74-901D-4673-8DE4-86BED658572A}" type="sibTrans" cxnId="{EA884BF2-4075-44EB-AF7E-57657C8C04CD}">
      <dgm:prSet/>
      <dgm:spPr/>
      <dgm:t>
        <a:bodyPr/>
        <a:lstStyle/>
        <a:p>
          <a:endParaRPr lang="en-US"/>
        </a:p>
      </dgm:t>
    </dgm:pt>
    <dgm:pt modelId="{4EAD9A1F-301B-40D0-A359-C0DE76C99400}">
      <dgm:prSet/>
      <dgm:spPr/>
      <dgm:t>
        <a:bodyPr/>
        <a:lstStyle/>
        <a:p>
          <a:r>
            <a:rPr lang="en-US"/>
            <a:t>Privacy-preserving algorithms (e.g., data anonymization).</a:t>
          </a:r>
        </a:p>
      </dgm:t>
    </dgm:pt>
    <dgm:pt modelId="{C36F44E1-A476-4A66-A9D0-1B87918C2603}" type="parTrans" cxnId="{F2221580-E247-46AF-840E-7AD720F05D38}">
      <dgm:prSet/>
      <dgm:spPr/>
      <dgm:t>
        <a:bodyPr/>
        <a:lstStyle/>
        <a:p>
          <a:endParaRPr lang="en-US"/>
        </a:p>
      </dgm:t>
    </dgm:pt>
    <dgm:pt modelId="{3DB0D3FF-7EFD-4F31-98AD-60373BCA90D2}" type="sibTrans" cxnId="{F2221580-E247-46AF-840E-7AD720F05D38}">
      <dgm:prSet/>
      <dgm:spPr/>
      <dgm:t>
        <a:bodyPr/>
        <a:lstStyle/>
        <a:p>
          <a:endParaRPr lang="en-US"/>
        </a:p>
      </dgm:t>
    </dgm:pt>
    <dgm:pt modelId="{3B3CBB80-13A5-48B7-BD32-E2C5C8503A01}">
      <dgm:prSet/>
      <dgm:spPr/>
      <dgm:t>
        <a:bodyPr/>
        <a:lstStyle/>
        <a:p>
          <a:r>
            <a:rPr lang="en-US"/>
            <a:t>Example: Netflix Prize dataset’s contribution while raising privacy debates.</a:t>
          </a:r>
        </a:p>
      </dgm:t>
    </dgm:pt>
    <dgm:pt modelId="{D606169E-ACC8-4E67-A5FB-012C23CD8D8F}" type="parTrans" cxnId="{53FD99FD-AE41-455A-AE20-E13BF15EB178}">
      <dgm:prSet/>
      <dgm:spPr/>
      <dgm:t>
        <a:bodyPr/>
        <a:lstStyle/>
        <a:p>
          <a:endParaRPr lang="en-US"/>
        </a:p>
      </dgm:t>
    </dgm:pt>
    <dgm:pt modelId="{3917AA34-0F70-43B0-A317-4BF02F49A923}" type="sibTrans" cxnId="{53FD99FD-AE41-455A-AE20-E13BF15EB178}">
      <dgm:prSet/>
      <dgm:spPr/>
      <dgm:t>
        <a:bodyPr/>
        <a:lstStyle/>
        <a:p>
          <a:endParaRPr lang="en-US"/>
        </a:p>
      </dgm:t>
    </dgm:pt>
    <dgm:pt modelId="{8B60605D-08F2-41C4-835F-EC912EED2C5D}" type="pres">
      <dgm:prSet presAssocID="{72EC0611-356B-445F-A2D6-C54E4FA88FCE}" presName="Name0" presStyleCnt="0">
        <dgm:presLayoutVars>
          <dgm:dir/>
          <dgm:animLvl val="lvl"/>
          <dgm:resizeHandles val="exact"/>
        </dgm:presLayoutVars>
      </dgm:prSet>
      <dgm:spPr/>
    </dgm:pt>
    <dgm:pt modelId="{D1AE533A-D572-474F-B4FD-DABB932B3F39}" type="pres">
      <dgm:prSet presAssocID="{FDAE4353-F7B6-4A0F-A69F-4998679861AF}" presName="composite" presStyleCnt="0"/>
      <dgm:spPr/>
    </dgm:pt>
    <dgm:pt modelId="{99BAB867-8914-47D1-A19E-718D1705DECD}" type="pres">
      <dgm:prSet presAssocID="{FDAE4353-F7B6-4A0F-A69F-4998679861A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731818F-65C3-4505-BE4C-4D834EBB4826}" type="pres">
      <dgm:prSet presAssocID="{FDAE4353-F7B6-4A0F-A69F-4998679861AF}" presName="desTx" presStyleLbl="alignAccFollowNode1" presStyleIdx="0" presStyleCnt="3">
        <dgm:presLayoutVars>
          <dgm:bulletEnabled val="1"/>
        </dgm:presLayoutVars>
      </dgm:prSet>
      <dgm:spPr/>
    </dgm:pt>
    <dgm:pt modelId="{B3FE1A96-5B78-4A85-9E79-569D5969931D}" type="pres">
      <dgm:prSet presAssocID="{CDF156BF-294E-41E0-9091-CAD08150EB2C}" presName="space" presStyleCnt="0"/>
      <dgm:spPr/>
    </dgm:pt>
    <dgm:pt modelId="{CD37421C-D2C5-4C05-87EE-1994DCC140AA}" type="pres">
      <dgm:prSet presAssocID="{6D64EDC0-C929-4086-A882-01024FF09CCE}" presName="composite" presStyleCnt="0"/>
      <dgm:spPr/>
    </dgm:pt>
    <dgm:pt modelId="{401FF2C7-DBC7-4770-9774-1E31BC30EC96}" type="pres">
      <dgm:prSet presAssocID="{6D64EDC0-C929-4086-A882-01024FF09CC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5D836B1-299A-4AF3-AE06-D390C33AFD5C}" type="pres">
      <dgm:prSet presAssocID="{6D64EDC0-C929-4086-A882-01024FF09CCE}" presName="desTx" presStyleLbl="alignAccFollowNode1" presStyleIdx="1" presStyleCnt="3">
        <dgm:presLayoutVars>
          <dgm:bulletEnabled val="1"/>
        </dgm:presLayoutVars>
      </dgm:prSet>
      <dgm:spPr/>
    </dgm:pt>
    <dgm:pt modelId="{495930B1-1561-4F20-80AF-FA06FD964CBD}" type="pres">
      <dgm:prSet presAssocID="{ABFD9781-B03E-4AAE-A510-20F98EF3DE42}" presName="space" presStyleCnt="0"/>
      <dgm:spPr/>
    </dgm:pt>
    <dgm:pt modelId="{8F1BA7EC-B249-4C4D-8A24-F4648D7B06A3}" type="pres">
      <dgm:prSet presAssocID="{40E3A7D5-6DE4-4071-9B25-546E596AB9FE}" presName="composite" presStyleCnt="0"/>
      <dgm:spPr/>
    </dgm:pt>
    <dgm:pt modelId="{299BC7D5-ECE4-454C-AEED-BC21D47CD1DA}" type="pres">
      <dgm:prSet presAssocID="{40E3A7D5-6DE4-4071-9B25-546E596AB9F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F89F165-FD7C-47DE-9421-FE2FA4E07396}" type="pres">
      <dgm:prSet presAssocID="{40E3A7D5-6DE4-4071-9B25-546E596AB9F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8CAD111-7AB4-4A91-BBAE-8D871AC236AA}" srcId="{72EC0611-356B-445F-A2D6-C54E4FA88FCE}" destId="{6D64EDC0-C929-4086-A882-01024FF09CCE}" srcOrd="1" destOrd="0" parTransId="{175C95E1-DB83-4F9D-84AA-E151EAE79E68}" sibTransId="{ABFD9781-B03E-4AAE-A510-20F98EF3DE42}"/>
    <dgm:cxn modelId="{DEB9FF1D-6256-48BA-89F9-22F068223C3F}" srcId="{72EC0611-356B-445F-A2D6-C54E4FA88FCE}" destId="{FDAE4353-F7B6-4A0F-A69F-4998679861AF}" srcOrd="0" destOrd="0" parTransId="{B7382F6C-6D62-4850-AF85-640E363F1B99}" sibTransId="{CDF156BF-294E-41E0-9091-CAD08150EB2C}"/>
    <dgm:cxn modelId="{CC5F7934-E2F3-41AD-9233-2B5AD4C3FD43}" srcId="{FDAE4353-F7B6-4A0F-A69F-4998679861AF}" destId="{1ECF52E0-17C0-4011-AEB2-63C3037C9DE5}" srcOrd="0" destOrd="0" parTransId="{139E4CD8-99FB-48F5-A059-46BD1E16CA66}" sibTransId="{27799ECF-B9DE-4488-9AF6-0B6C53BB69D8}"/>
    <dgm:cxn modelId="{C8AA413C-E792-4F75-93DB-848FD0F3E73B}" type="presOf" srcId="{F7573AA4-A4FA-49EB-B371-1EC279F742E3}" destId="{75D836B1-299A-4AF3-AE06-D390C33AFD5C}" srcOrd="0" destOrd="0" presId="urn:microsoft.com/office/officeart/2005/8/layout/hList1"/>
    <dgm:cxn modelId="{9BF50170-B1DC-4997-92B6-673440EEDB06}" srcId="{6D64EDC0-C929-4086-A882-01024FF09CCE}" destId="{F7573AA4-A4FA-49EB-B371-1EC279F742E3}" srcOrd="0" destOrd="0" parTransId="{6A8436EE-42B9-4F96-B915-762B61CC33A6}" sibTransId="{11AC58D4-8086-4749-B7D5-BF171537F58D}"/>
    <dgm:cxn modelId="{01D66C73-C274-4F75-8989-33F874A3373B}" type="presOf" srcId="{FDAE4353-F7B6-4A0F-A69F-4998679861AF}" destId="{99BAB867-8914-47D1-A19E-718D1705DECD}" srcOrd="0" destOrd="0" presId="urn:microsoft.com/office/officeart/2005/8/layout/hList1"/>
    <dgm:cxn modelId="{F2221580-E247-46AF-840E-7AD720F05D38}" srcId="{40E3A7D5-6DE4-4071-9B25-546E596AB9FE}" destId="{4EAD9A1F-301B-40D0-A359-C0DE76C99400}" srcOrd="0" destOrd="0" parTransId="{C36F44E1-A476-4A66-A9D0-1B87918C2603}" sibTransId="{3DB0D3FF-7EFD-4F31-98AD-60373BCA90D2}"/>
    <dgm:cxn modelId="{0407C282-7664-4947-83DC-0A88AD92FA56}" type="presOf" srcId="{40E3A7D5-6DE4-4071-9B25-546E596AB9FE}" destId="{299BC7D5-ECE4-454C-AEED-BC21D47CD1DA}" srcOrd="0" destOrd="0" presId="urn:microsoft.com/office/officeart/2005/8/layout/hList1"/>
    <dgm:cxn modelId="{BD552BA5-836C-4278-B0AA-FF386143B283}" type="presOf" srcId="{72EC0611-356B-445F-A2D6-C54E4FA88FCE}" destId="{8B60605D-08F2-41C4-835F-EC912EED2C5D}" srcOrd="0" destOrd="0" presId="urn:microsoft.com/office/officeart/2005/8/layout/hList1"/>
    <dgm:cxn modelId="{2EE50AB5-4EEE-4C40-BC78-728DA2BC3F39}" type="presOf" srcId="{1ECF52E0-17C0-4011-AEB2-63C3037C9DE5}" destId="{9731818F-65C3-4505-BE4C-4D834EBB4826}" srcOrd="0" destOrd="0" presId="urn:microsoft.com/office/officeart/2005/8/layout/hList1"/>
    <dgm:cxn modelId="{F9F592D3-4F8B-4628-B935-E7A36554CF19}" type="presOf" srcId="{3B3CBB80-13A5-48B7-BD32-E2C5C8503A01}" destId="{BF89F165-FD7C-47DE-9421-FE2FA4E07396}" srcOrd="0" destOrd="1" presId="urn:microsoft.com/office/officeart/2005/8/layout/hList1"/>
    <dgm:cxn modelId="{EA884BF2-4075-44EB-AF7E-57657C8C04CD}" srcId="{72EC0611-356B-445F-A2D6-C54E4FA88FCE}" destId="{40E3A7D5-6DE4-4071-9B25-546E596AB9FE}" srcOrd="2" destOrd="0" parTransId="{69D5E8F1-D6C1-41E2-8212-B8425377770B}" sibTransId="{8FFEBB74-901D-4673-8DE4-86BED658572A}"/>
    <dgm:cxn modelId="{5C8C95F6-DDAB-4011-A6FE-49A68D651E96}" type="presOf" srcId="{4EAD9A1F-301B-40D0-A359-C0DE76C99400}" destId="{BF89F165-FD7C-47DE-9421-FE2FA4E07396}" srcOrd="0" destOrd="0" presId="urn:microsoft.com/office/officeart/2005/8/layout/hList1"/>
    <dgm:cxn modelId="{A7B3D8FC-D469-4F92-87E0-355047BE92C7}" type="presOf" srcId="{6D64EDC0-C929-4086-A882-01024FF09CCE}" destId="{401FF2C7-DBC7-4770-9774-1E31BC30EC96}" srcOrd="0" destOrd="0" presId="urn:microsoft.com/office/officeart/2005/8/layout/hList1"/>
    <dgm:cxn modelId="{53FD99FD-AE41-455A-AE20-E13BF15EB178}" srcId="{40E3A7D5-6DE4-4071-9B25-546E596AB9FE}" destId="{3B3CBB80-13A5-48B7-BD32-E2C5C8503A01}" srcOrd="1" destOrd="0" parTransId="{D606169E-ACC8-4E67-A5FB-012C23CD8D8F}" sibTransId="{3917AA34-0F70-43B0-A317-4BF02F49A923}"/>
    <dgm:cxn modelId="{44777F85-9BBD-4A5D-838E-2A2376230C10}" type="presParOf" srcId="{8B60605D-08F2-41C4-835F-EC912EED2C5D}" destId="{D1AE533A-D572-474F-B4FD-DABB932B3F39}" srcOrd="0" destOrd="0" presId="urn:microsoft.com/office/officeart/2005/8/layout/hList1"/>
    <dgm:cxn modelId="{D908BDCF-742B-485C-8251-D317E72B1428}" type="presParOf" srcId="{D1AE533A-D572-474F-B4FD-DABB932B3F39}" destId="{99BAB867-8914-47D1-A19E-718D1705DECD}" srcOrd="0" destOrd="0" presId="urn:microsoft.com/office/officeart/2005/8/layout/hList1"/>
    <dgm:cxn modelId="{B9484418-E65C-41C3-A39E-FDDBC55F47F8}" type="presParOf" srcId="{D1AE533A-D572-474F-B4FD-DABB932B3F39}" destId="{9731818F-65C3-4505-BE4C-4D834EBB4826}" srcOrd="1" destOrd="0" presId="urn:microsoft.com/office/officeart/2005/8/layout/hList1"/>
    <dgm:cxn modelId="{FAE587F4-0C19-4CE2-A761-5626F85376E5}" type="presParOf" srcId="{8B60605D-08F2-41C4-835F-EC912EED2C5D}" destId="{B3FE1A96-5B78-4A85-9E79-569D5969931D}" srcOrd="1" destOrd="0" presId="urn:microsoft.com/office/officeart/2005/8/layout/hList1"/>
    <dgm:cxn modelId="{AAB7A0BE-4379-49BC-B330-2E16B7607AFF}" type="presParOf" srcId="{8B60605D-08F2-41C4-835F-EC912EED2C5D}" destId="{CD37421C-D2C5-4C05-87EE-1994DCC140AA}" srcOrd="2" destOrd="0" presId="urn:microsoft.com/office/officeart/2005/8/layout/hList1"/>
    <dgm:cxn modelId="{5AF652FE-B280-4A0C-9BCC-BC141C81A88E}" type="presParOf" srcId="{CD37421C-D2C5-4C05-87EE-1994DCC140AA}" destId="{401FF2C7-DBC7-4770-9774-1E31BC30EC96}" srcOrd="0" destOrd="0" presId="urn:microsoft.com/office/officeart/2005/8/layout/hList1"/>
    <dgm:cxn modelId="{57939FC9-CDFD-41C0-B6CD-7046743ED3BB}" type="presParOf" srcId="{CD37421C-D2C5-4C05-87EE-1994DCC140AA}" destId="{75D836B1-299A-4AF3-AE06-D390C33AFD5C}" srcOrd="1" destOrd="0" presId="urn:microsoft.com/office/officeart/2005/8/layout/hList1"/>
    <dgm:cxn modelId="{2C76FF64-0106-4501-82F9-C68246A55451}" type="presParOf" srcId="{8B60605D-08F2-41C4-835F-EC912EED2C5D}" destId="{495930B1-1561-4F20-80AF-FA06FD964CBD}" srcOrd="3" destOrd="0" presId="urn:microsoft.com/office/officeart/2005/8/layout/hList1"/>
    <dgm:cxn modelId="{A9B408D8-0883-4B87-9F89-3FEC46971571}" type="presParOf" srcId="{8B60605D-08F2-41C4-835F-EC912EED2C5D}" destId="{8F1BA7EC-B249-4C4D-8A24-F4648D7B06A3}" srcOrd="4" destOrd="0" presId="urn:microsoft.com/office/officeart/2005/8/layout/hList1"/>
    <dgm:cxn modelId="{96428E22-A420-4765-AE58-31D60B2727F1}" type="presParOf" srcId="{8F1BA7EC-B249-4C4D-8A24-F4648D7B06A3}" destId="{299BC7D5-ECE4-454C-AEED-BC21D47CD1DA}" srcOrd="0" destOrd="0" presId="urn:microsoft.com/office/officeart/2005/8/layout/hList1"/>
    <dgm:cxn modelId="{165ABD71-7325-4368-82EB-56234482D9AF}" type="presParOf" srcId="{8F1BA7EC-B249-4C4D-8A24-F4648D7B06A3}" destId="{BF89F165-FD7C-47DE-9421-FE2FA4E073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0688D-FAC1-431B-A782-9C47BB971487}">
      <dsp:nvSpPr>
        <dsp:cNvPr id="0" name=""/>
        <dsp:cNvSpPr/>
      </dsp:nvSpPr>
      <dsp:spPr>
        <a:xfrm>
          <a:off x="0" y="632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4B0FC-621A-406B-B326-B2C37DA1A489}">
      <dsp:nvSpPr>
        <dsp:cNvPr id="0" name=""/>
        <dsp:cNvSpPr/>
      </dsp:nvSpPr>
      <dsp:spPr>
        <a:xfrm>
          <a:off x="447728" y="333654"/>
          <a:ext cx="814052" cy="81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FEACC-00DE-49BD-BE7E-D8E033A47B2A}">
      <dsp:nvSpPr>
        <dsp:cNvPr id="0" name=""/>
        <dsp:cNvSpPr/>
      </dsp:nvSpPr>
      <dsp:spPr>
        <a:xfrm>
          <a:off x="1709510" y="632"/>
          <a:ext cx="60628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Definition</a:t>
          </a:r>
          <a:r>
            <a:rPr lang="en-US" sz="2500" kern="1200"/>
            <a:t>:</a:t>
          </a:r>
          <a:br>
            <a:rPr lang="en-US" sz="2500" kern="1200"/>
          </a:br>
          <a:r>
            <a:rPr lang="en-US" sz="2500" kern="1200"/>
            <a:t>Occurs when there are insufficient initial ratings for recommendations.</a:t>
          </a:r>
        </a:p>
      </dsp:txBody>
      <dsp:txXfrm>
        <a:off x="1709510" y="632"/>
        <a:ext cx="6062889" cy="1480095"/>
      </dsp:txXfrm>
    </dsp:sp>
    <dsp:sp modelId="{E4BB9234-1363-4E10-8913-95A0D4CC7587}">
      <dsp:nvSpPr>
        <dsp:cNvPr id="0" name=""/>
        <dsp:cNvSpPr/>
      </dsp:nvSpPr>
      <dsp:spPr>
        <a:xfrm>
          <a:off x="0" y="1850752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7912C-170D-41EB-AC26-ADB46A3267D1}">
      <dsp:nvSpPr>
        <dsp:cNvPr id="0" name=""/>
        <dsp:cNvSpPr/>
      </dsp:nvSpPr>
      <dsp:spPr>
        <a:xfrm>
          <a:off x="447728" y="2183773"/>
          <a:ext cx="814052" cy="81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6A97-87DA-4A3C-A8B0-B164D2FE21B6}">
      <dsp:nvSpPr>
        <dsp:cNvPr id="0" name=""/>
        <dsp:cNvSpPr/>
      </dsp:nvSpPr>
      <dsp:spPr>
        <a:xfrm>
          <a:off x="1709510" y="1850752"/>
          <a:ext cx="3497580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Challenges</a:t>
          </a:r>
          <a:r>
            <a:rPr lang="en-US" sz="2500" kern="1200"/>
            <a:t>:</a:t>
          </a:r>
        </a:p>
      </dsp:txBody>
      <dsp:txXfrm>
        <a:off x="1709510" y="1850752"/>
        <a:ext cx="3497580" cy="1480095"/>
      </dsp:txXfrm>
    </dsp:sp>
    <dsp:sp modelId="{59027815-8FCE-42F0-AFF0-9FC555FED420}">
      <dsp:nvSpPr>
        <dsp:cNvPr id="0" name=""/>
        <dsp:cNvSpPr/>
      </dsp:nvSpPr>
      <dsp:spPr>
        <a:xfrm>
          <a:off x="5207090" y="1850752"/>
          <a:ext cx="256530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Collaborative filtering struggles without historical data.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Content/knowledge-based methods may not always be applicable.</a:t>
          </a:r>
        </a:p>
      </dsp:txBody>
      <dsp:txXfrm>
        <a:off x="5207090" y="1850752"/>
        <a:ext cx="2565309" cy="1480095"/>
      </dsp:txXfrm>
    </dsp:sp>
    <dsp:sp modelId="{540008F5-047A-4257-AD04-5DA3D9E9125B}">
      <dsp:nvSpPr>
        <dsp:cNvPr id="0" name=""/>
        <dsp:cNvSpPr/>
      </dsp:nvSpPr>
      <dsp:spPr>
        <a:xfrm>
          <a:off x="0" y="3700871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6AC5D-6792-429A-81AE-53A8F3EE59D6}">
      <dsp:nvSpPr>
        <dsp:cNvPr id="0" name=""/>
        <dsp:cNvSpPr/>
      </dsp:nvSpPr>
      <dsp:spPr>
        <a:xfrm>
          <a:off x="447728" y="4033893"/>
          <a:ext cx="814052" cy="81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C5DDB-0C7B-448F-80E4-7130F4556738}">
      <dsp:nvSpPr>
        <dsp:cNvPr id="0" name=""/>
        <dsp:cNvSpPr/>
      </dsp:nvSpPr>
      <dsp:spPr>
        <a:xfrm>
          <a:off x="1709510" y="3700871"/>
          <a:ext cx="3497580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Solutions</a:t>
          </a:r>
          <a:r>
            <a:rPr lang="en-US" sz="2500" kern="1200"/>
            <a:t>:</a:t>
          </a:r>
        </a:p>
      </dsp:txBody>
      <dsp:txXfrm>
        <a:off x="1709510" y="3700871"/>
        <a:ext cx="3497580" cy="1480095"/>
      </dsp:txXfrm>
    </dsp:sp>
    <dsp:sp modelId="{29308512-B637-4DE7-8354-96AE31DC4D77}">
      <dsp:nvSpPr>
        <dsp:cNvPr id="0" name=""/>
        <dsp:cNvSpPr/>
      </dsp:nvSpPr>
      <dsp:spPr>
        <a:xfrm>
          <a:off x="5207090" y="3700871"/>
          <a:ext cx="256530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Techniques designed to mitigate cold-start effects.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Hybrid approaches combining content and collaborative data.</a:t>
          </a:r>
        </a:p>
      </dsp:txBody>
      <dsp:txXfrm>
        <a:off x="5207090" y="3700871"/>
        <a:ext cx="2565309" cy="1480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497BA-247E-48AE-A27B-3F98C1F51205}">
      <dsp:nvSpPr>
        <dsp:cNvPr id="0" name=""/>
        <dsp:cNvSpPr/>
      </dsp:nvSpPr>
      <dsp:spPr>
        <a:xfrm>
          <a:off x="759473" y="1424939"/>
          <a:ext cx="810632" cy="810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98279-B9A4-4747-9691-6222866EA5DC}">
      <dsp:nvSpPr>
        <dsp:cNvPr id="0" name=""/>
        <dsp:cNvSpPr/>
      </dsp:nvSpPr>
      <dsp:spPr>
        <a:xfrm>
          <a:off x="6742" y="2335836"/>
          <a:ext cx="2316093" cy="651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Problem</a:t>
          </a:r>
          <a:r>
            <a:rPr lang="en-US" sz="1400" kern="1200"/>
            <a:t>:</a:t>
          </a:r>
          <a:br>
            <a:rPr lang="en-US" sz="1400" kern="1200"/>
          </a:br>
          <a:r>
            <a:rPr lang="en-US" sz="1400" kern="1200"/>
            <a:t>Economic incentives lead to manipulation:</a:t>
          </a:r>
        </a:p>
      </dsp:txBody>
      <dsp:txXfrm>
        <a:off x="6742" y="2335836"/>
        <a:ext cx="2316093" cy="651401"/>
      </dsp:txXfrm>
    </dsp:sp>
    <dsp:sp modelId="{0D0D2F1D-52E2-412B-99B8-ECA515FCDAFD}">
      <dsp:nvSpPr>
        <dsp:cNvPr id="0" name=""/>
        <dsp:cNvSpPr/>
      </dsp:nvSpPr>
      <dsp:spPr>
        <a:xfrm>
          <a:off x="6742" y="3033872"/>
          <a:ext cx="2316093" cy="72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Inflated positive reviews by sellers.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Malicious negative reviews by competitors.</a:t>
          </a:r>
        </a:p>
      </dsp:txBody>
      <dsp:txXfrm>
        <a:off x="6742" y="3033872"/>
        <a:ext cx="2316093" cy="722787"/>
      </dsp:txXfrm>
    </dsp:sp>
    <dsp:sp modelId="{8DEBC9B9-35AC-4C46-8C40-91FAB7E0136F}">
      <dsp:nvSpPr>
        <dsp:cNvPr id="0" name=""/>
        <dsp:cNvSpPr/>
      </dsp:nvSpPr>
      <dsp:spPr>
        <a:xfrm>
          <a:off x="3480883" y="1424939"/>
          <a:ext cx="810632" cy="810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91874-5E60-4749-A281-728F6AA19CF4}">
      <dsp:nvSpPr>
        <dsp:cNvPr id="0" name=""/>
        <dsp:cNvSpPr/>
      </dsp:nvSpPr>
      <dsp:spPr>
        <a:xfrm>
          <a:off x="2728153" y="2335836"/>
          <a:ext cx="2316093" cy="651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Impact</a:t>
          </a:r>
          <a:r>
            <a:rPr lang="en-US" sz="1400" kern="1200"/>
            <a:t>:</a:t>
          </a:r>
        </a:p>
      </dsp:txBody>
      <dsp:txXfrm>
        <a:off x="2728153" y="2335836"/>
        <a:ext cx="2316093" cy="651401"/>
      </dsp:txXfrm>
    </dsp:sp>
    <dsp:sp modelId="{A824024D-3785-4517-855F-491194124608}">
      <dsp:nvSpPr>
        <dsp:cNvPr id="0" name=""/>
        <dsp:cNvSpPr/>
      </dsp:nvSpPr>
      <dsp:spPr>
        <a:xfrm>
          <a:off x="2728153" y="3033872"/>
          <a:ext cx="2316093" cy="72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Reduces system effectiveness.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Decreases user trust.</a:t>
          </a:r>
        </a:p>
      </dsp:txBody>
      <dsp:txXfrm>
        <a:off x="2728153" y="3033872"/>
        <a:ext cx="2316093" cy="722787"/>
      </dsp:txXfrm>
    </dsp:sp>
    <dsp:sp modelId="{2DCEEA2C-8612-466D-BC96-BAD7C46B3178}">
      <dsp:nvSpPr>
        <dsp:cNvPr id="0" name=""/>
        <dsp:cNvSpPr/>
      </dsp:nvSpPr>
      <dsp:spPr>
        <a:xfrm>
          <a:off x="6202293" y="1424939"/>
          <a:ext cx="810632" cy="810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F6152-CDE3-4CA0-9F07-2AEA3C2CAAAE}">
      <dsp:nvSpPr>
        <dsp:cNvPr id="0" name=""/>
        <dsp:cNvSpPr/>
      </dsp:nvSpPr>
      <dsp:spPr>
        <a:xfrm>
          <a:off x="5449563" y="2335836"/>
          <a:ext cx="2316093" cy="651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Solutions</a:t>
          </a:r>
          <a:r>
            <a:rPr lang="en-US" sz="1400" kern="1200"/>
            <a:t>:</a:t>
          </a:r>
        </a:p>
      </dsp:txBody>
      <dsp:txXfrm>
        <a:off x="5449563" y="2335836"/>
        <a:ext cx="2316093" cy="651401"/>
      </dsp:txXfrm>
    </dsp:sp>
    <dsp:sp modelId="{7068A156-03B8-4DAC-B09D-7F4E06D0C211}">
      <dsp:nvSpPr>
        <dsp:cNvPr id="0" name=""/>
        <dsp:cNvSpPr/>
      </dsp:nvSpPr>
      <dsp:spPr>
        <a:xfrm>
          <a:off x="5449563" y="3033872"/>
          <a:ext cx="2316093" cy="72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Robust algorithms to detect and counteract attacks.</a:t>
          </a:r>
        </a:p>
      </dsp:txBody>
      <dsp:txXfrm>
        <a:off x="5449563" y="3033872"/>
        <a:ext cx="2316093" cy="722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B6199-47D7-4FE4-93C8-FD3E1970B451}">
      <dsp:nvSpPr>
        <dsp:cNvPr id="0" name=""/>
        <dsp:cNvSpPr/>
      </dsp:nvSpPr>
      <dsp:spPr>
        <a:xfrm>
          <a:off x="0" y="632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49260-6534-4AA6-90F8-DA45554EB8FA}">
      <dsp:nvSpPr>
        <dsp:cNvPr id="0" name=""/>
        <dsp:cNvSpPr/>
      </dsp:nvSpPr>
      <dsp:spPr>
        <a:xfrm>
          <a:off x="447728" y="333654"/>
          <a:ext cx="814052" cy="81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632B3-9409-4ECF-8026-068D9FAA2671}">
      <dsp:nvSpPr>
        <dsp:cNvPr id="0" name=""/>
        <dsp:cNvSpPr/>
      </dsp:nvSpPr>
      <dsp:spPr>
        <a:xfrm>
          <a:off x="1709510" y="632"/>
          <a:ext cx="60628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Problem</a:t>
          </a:r>
          <a:r>
            <a:rPr lang="en-US" sz="2500" kern="1200"/>
            <a:t>:</a:t>
          </a:r>
          <a:br>
            <a:rPr lang="en-US" sz="2500" kern="1200"/>
          </a:br>
          <a:r>
            <a:rPr lang="en-US" sz="2500" kern="1200"/>
            <a:t>Sparse ratings impede effective predictions.</a:t>
          </a:r>
        </a:p>
      </dsp:txBody>
      <dsp:txXfrm>
        <a:off x="1709510" y="632"/>
        <a:ext cx="6062889" cy="1480095"/>
      </dsp:txXfrm>
    </dsp:sp>
    <dsp:sp modelId="{0CE00010-0A5B-403F-ABA4-0F3E3BB0DD1F}">
      <dsp:nvSpPr>
        <dsp:cNvPr id="0" name=""/>
        <dsp:cNvSpPr/>
      </dsp:nvSpPr>
      <dsp:spPr>
        <a:xfrm>
          <a:off x="0" y="1850752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66C62-EAD4-4AA7-94D9-32638566E4D0}">
      <dsp:nvSpPr>
        <dsp:cNvPr id="0" name=""/>
        <dsp:cNvSpPr/>
      </dsp:nvSpPr>
      <dsp:spPr>
        <a:xfrm>
          <a:off x="447728" y="2183773"/>
          <a:ext cx="814052" cy="81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AB203-D53A-42CF-8670-B7AE21890095}">
      <dsp:nvSpPr>
        <dsp:cNvPr id="0" name=""/>
        <dsp:cNvSpPr/>
      </dsp:nvSpPr>
      <dsp:spPr>
        <a:xfrm>
          <a:off x="1709510" y="1850752"/>
          <a:ext cx="3497580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Solutions</a:t>
          </a:r>
          <a:r>
            <a:rPr lang="en-US" sz="2500" kern="1200"/>
            <a:t>:</a:t>
          </a:r>
        </a:p>
      </dsp:txBody>
      <dsp:txXfrm>
        <a:off x="1709510" y="1850752"/>
        <a:ext cx="3497580" cy="1480095"/>
      </dsp:txXfrm>
    </dsp:sp>
    <dsp:sp modelId="{8B55D34A-E32F-4424-9EF6-466F7A161876}">
      <dsp:nvSpPr>
        <dsp:cNvPr id="0" name=""/>
        <dsp:cNvSpPr/>
      </dsp:nvSpPr>
      <dsp:spPr>
        <a:xfrm>
          <a:off x="5207090" y="1850752"/>
          <a:ext cx="256530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Incentivize users to rate items.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Judiciously select items for user feedback to maximize information gain.</a:t>
          </a:r>
        </a:p>
      </dsp:txBody>
      <dsp:txXfrm>
        <a:off x="5207090" y="1850752"/>
        <a:ext cx="2565309" cy="1480095"/>
      </dsp:txXfrm>
    </dsp:sp>
    <dsp:sp modelId="{92A833C6-D7AE-46F8-AE81-3F6696FA803C}">
      <dsp:nvSpPr>
        <dsp:cNvPr id="0" name=""/>
        <dsp:cNvSpPr/>
      </dsp:nvSpPr>
      <dsp:spPr>
        <a:xfrm>
          <a:off x="0" y="3700871"/>
          <a:ext cx="77724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E742C-91D6-4515-A200-C2E967105FDD}">
      <dsp:nvSpPr>
        <dsp:cNvPr id="0" name=""/>
        <dsp:cNvSpPr/>
      </dsp:nvSpPr>
      <dsp:spPr>
        <a:xfrm>
          <a:off x="447728" y="4033893"/>
          <a:ext cx="814052" cy="81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6A562-8AE4-476E-9C9E-6DDE9C36910B}">
      <dsp:nvSpPr>
        <dsp:cNvPr id="0" name=""/>
        <dsp:cNvSpPr/>
      </dsp:nvSpPr>
      <dsp:spPr>
        <a:xfrm>
          <a:off x="1709510" y="3700871"/>
          <a:ext cx="3497580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Example</a:t>
          </a:r>
          <a:r>
            <a:rPr lang="en-US" sz="2500" kern="1200"/>
            <a:t>:</a:t>
          </a:r>
        </a:p>
      </dsp:txBody>
      <dsp:txXfrm>
        <a:off x="1709510" y="3700871"/>
        <a:ext cx="3497580" cy="1480095"/>
      </dsp:txXfrm>
    </dsp:sp>
    <dsp:sp modelId="{2CF9D08B-DA13-4786-8F2E-ED0D75971333}">
      <dsp:nvSpPr>
        <dsp:cNvPr id="0" name=""/>
        <dsp:cNvSpPr/>
      </dsp:nvSpPr>
      <dsp:spPr>
        <a:xfrm>
          <a:off x="5207090" y="3700871"/>
          <a:ext cx="256530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Ask users to rate underrepresented genres rather than repetitive categories.</a:t>
          </a:r>
        </a:p>
      </dsp:txBody>
      <dsp:txXfrm>
        <a:off x="5207090" y="3700871"/>
        <a:ext cx="2565309" cy="1480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AB867-8914-47D1-A19E-718D1705DECD}">
      <dsp:nvSpPr>
        <dsp:cNvPr id="0" name=""/>
        <dsp:cNvSpPr/>
      </dsp:nvSpPr>
      <dsp:spPr>
        <a:xfrm>
          <a:off x="2428" y="429337"/>
          <a:ext cx="2368153" cy="576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Concerns</a:t>
          </a:r>
          <a:r>
            <a:rPr lang="en-US" sz="2000" kern="1200"/>
            <a:t>:</a:t>
          </a:r>
        </a:p>
      </dsp:txBody>
      <dsp:txXfrm>
        <a:off x="2428" y="429337"/>
        <a:ext cx="2368153" cy="576000"/>
      </dsp:txXfrm>
    </dsp:sp>
    <dsp:sp modelId="{9731818F-65C3-4505-BE4C-4D834EBB4826}">
      <dsp:nvSpPr>
        <dsp:cNvPr id="0" name=""/>
        <dsp:cNvSpPr/>
      </dsp:nvSpPr>
      <dsp:spPr>
        <a:xfrm>
          <a:off x="2428" y="1005337"/>
          <a:ext cx="2368153" cy="37469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User data reveals sensitive preferences (e.g., political opinions, lifestyles).</a:t>
          </a:r>
        </a:p>
      </dsp:txBody>
      <dsp:txXfrm>
        <a:off x="2428" y="1005337"/>
        <a:ext cx="2368153" cy="3746924"/>
      </dsp:txXfrm>
    </dsp:sp>
    <dsp:sp modelId="{401FF2C7-DBC7-4770-9774-1E31BC30EC96}">
      <dsp:nvSpPr>
        <dsp:cNvPr id="0" name=""/>
        <dsp:cNvSpPr/>
      </dsp:nvSpPr>
      <dsp:spPr>
        <a:xfrm>
          <a:off x="2702123" y="429337"/>
          <a:ext cx="2368153" cy="576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Challenges</a:t>
          </a:r>
          <a:r>
            <a:rPr lang="en-US" sz="2000" kern="1200"/>
            <a:t>:</a:t>
          </a:r>
        </a:p>
      </dsp:txBody>
      <dsp:txXfrm>
        <a:off x="2702123" y="429337"/>
        <a:ext cx="2368153" cy="576000"/>
      </dsp:txXfrm>
    </dsp:sp>
    <dsp:sp modelId="{75D836B1-299A-4AF3-AE06-D390C33AFD5C}">
      <dsp:nvSpPr>
        <dsp:cNvPr id="0" name=""/>
        <dsp:cNvSpPr/>
      </dsp:nvSpPr>
      <dsp:spPr>
        <a:xfrm>
          <a:off x="2702123" y="1005337"/>
          <a:ext cx="2368153" cy="37469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Balancing data availability for algorithm development with user privacy.</a:t>
          </a:r>
        </a:p>
      </dsp:txBody>
      <dsp:txXfrm>
        <a:off x="2702123" y="1005337"/>
        <a:ext cx="2368153" cy="3746924"/>
      </dsp:txXfrm>
    </dsp:sp>
    <dsp:sp modelId="{299BC7D5-ECE4-454C-AEED-BC21D47CD1DA}">
      <dsp:nvSpPr>
        <dsp:cNvPr id="0" name=""/>
        <dsp:cNvSpPr/>
      </dsp:nvSpPr>
      <dsp:spPr>
        <a:xfrm>
          <a:off x="5401818" y="429337"/>
          <a:ext cx="2368153" cy="576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Solutions</a:t>
          </a:r>
          <a:r>
            <a:rPr lang="en-US" sz="2000" kern="1200"/>
            <a:t>:</a:t>
          </a:r>
        </a:p>
      </dsp:txBody>
      <dsp:txXfrm>
        <a:off x="5401818" y="429337"/>
        <a:ext cx="2368153" cy="576000"/>
      </dsp:txXfrm>
    </dsp:sp>
    <dsp:sp modelId="{BF89F165-FD7C-47DE-9421-FE2FA4E07396}">
      <dsp:nvSpPr>
        <dsp:cNvPr id="0" name=""/>
        <dsp:cNvSpPr/>
      </dsp:nvSpPr>
      <dsp:spPr>
        <a:xfrm>
          <a:off x="5401818" y="1005337"/>
          <a:ext cx="2368153" cy="374692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Privacy-preserving algorithms (e.g., data anonymization).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Example: Netflix Prize dataset’s contribution while raising privacy debates.</a:t>
          </a:r>
        </a:p>
      </dsp:txBody>
      <dsp:txXfrm>
        <a:off x="5401818" y="1005337"/>
        <a:ext cx="2368153" cy="3746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05" tIns="49753" rIns="99505" bIns="49753" numCol="1" anchor="t" anchorCtr="0" compatLnSpc="1">
            <a:prstTxWarp prst="textNoShape">
              <a:avLst/>
            </a:prstTxWarp>
          </a:bodyPr>
          <a:lstStyle>
            <a:lvl1pPr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530" y="1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05" tIns="49753" rIns="99505" bIns="49753" numCol="1" anchor="t" anchorCtr="0" compatLnSpc="1">
            <a:prstTxWarp prst="textNoShape">
              <a:avLst/>
            </a:prstTxWarp>
          </a:bodyPr>
          <a:lstStyle>
            <a:lvl1pPr algn="r"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5902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05" tIns="49753" rIns="99505" bIns="49753" numCol="1" anchor="b" anchorCtr="0" compatLnSpc="1">
            <a:prstTxWarp prst="textNoShape">
              <a:avLst/>
            </a:prstTxWarp>
          </a:bodyPr>
          <a:lstStyle>
            <a:lvl1pPr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530" y="9425902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505" tIns="49753" rIns="99505" bIns="49753" numCol="1" anchor="b" anchorCtr="0" compatLnSpc="1">
            <a:prstTxWarp prst="textNoShape">
              <a:avLst/>
            </a:prstTxWarp>
          </a:bodyPr>
          <a:lstStyle>
            <a:lvl1pPr algn="r"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115953D1-89D4-478E-A353-40E5D4FEB04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98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9505" tIns="49753" rIns="99505" bIns="49753" numCol="1" anchor="ctr" anchorCtr="0" compatLnSpc="1">
            <a:prstTxWarp prst="textNoShape">
              <a:avLst/>
            </a:prstTxWarp>
          </a:bodyPr>
          <a:lstStyle>
            <a:lvl1pPr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618" y="1"/>
            <a:ext cx="2946058" cy="4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9505" tIns="49753" rIns="99505" bIns="49753" numCol="1" anchor="ctr" anchorCtr="0" compatLnSpc="1">
            <a:prstTxWarp prst="textNoShape">
              <a:avLst/>
            </a:prstTxWarp>
          </a:bodyPr>
          <a:lstStyle>
            <a:lvl1pPr algn="r"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0938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560" y="4715270"/>
            <a:ext cx="4986555" cy="446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9505" tIns="49753" rIns="99505" bIns="497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20"/>
            <a:ext cx="2946058" cy="49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9505" tIns="49753" rIns="99505" bIns="49753" numCol="1" anchor="b" anchorCtr="0" compatLnSpc="1">
            <a:prstTxWarp prst="textNoShape">
              <a:avLst/>
            </a:prstTxWarp>
          </a:bodyPr>
          <a:lstStyle>
            <a:lvl1pPr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618" y="9428220"/>
            <a:ext cx="2946058" cy="49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9505" tIns="49753" rIns="99505" bIns="49753" numCol="1" anchor="b" anchorCtr="0" compatLnSpc="1">
            <a:prstTxWarp prst="textNoShape">
              <a:avLst/>
            </a:prstTxWarp>
          </a:bodyPr>
          <a:lstStyle>
            <a:lvl1pPr algn="r" defTabSz="995363" eaLnBrk="0" hangingPunct="0">
              <a:defRPr sz="13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05570F5F-F536-4DFD-825E-60BA4867905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60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Alberto Paccanaro</a:t>
            </a:r>
          </a:p>
          <a:p>
            <a:r>
              <a:rPr lang="en-GB"/>
              <a:t>Department of Computer Science</a:t>
            </a:r>
          </a:p>
          <a:p>
            <a:r>
              <a:rPr lang="en-GB"/>
              <a:t>Royal Holloway University of London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A5503-7515-48F9-B9C3-80A1FF42D5A2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9DB5-9244-43B5-A8C0-8DEF17D6A7D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962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62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F2E2A-AF9D-42FC-8904-1C214679DB50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3810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46DD8-A270-4DC0-9AE2-6F5DC88B4CDA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5181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677D2-9C9A-4ECD-8BBE-D9BAD85C2104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E0E74-50B6-4764-B348-E181B45213A1}" type="slidenum">
              <a:rPr lang="en-GB" smtClean="0"/>
              <a:t>‹Nº›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1F7C5-57BB-417D-9D9F-6A9608D2E42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78D7A-62C4-433B-91AB-3E2E9155969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656FB-08D0-4D92-817E-E4E898E41462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1E2B8-4711-43BD-9940-01138A4D2873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A9810-5787-4A9B-8AF2-7FB13602A334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D972D-82BC-4BFC-930D-7E57644CE4B1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5C70E-569F-4088-AF40-39EA67BF5CD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055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6524625"/>
            <a:ext cx="2133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180B57C1-1547-427F-A38F-FA19024C33B2}" type="slidenum">
              <a:rPr lang="en-GB" smtClean="0"/>
              <a:t>‹Nº›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baseline="0">
          <a:solidFill>
            <a:srgbClr val="00B05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Palatino Linotype" pitchFamily="18" charset="0"/>
          <a:cs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>
          <a:solidFill>
            <a:schemeClr val="tx1"/>
          </a:solidFill>
          <a:latin typeface="+mn-lt"/>
          <a:cs typeface="+mn-cs"/>
        </a:defRPr>
      </a:lvl2pPr>
      <a:lvl3pPr marL="10287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3pPr>
      <a:lvl4pPr marL="13716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>
          <a:solidFill>
            <a:schemeClr val="tx1"/>
          </a:solidFill>
          <a:latin typeface="+mn-lt"/>
          <a:cs typeface="+mn-cs"/>
        </a:defRPr>
      </a:lvl4pPr>
      <a:lvl5pPr marL="1714500" indent="-3429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171700" indent="-3429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628900" indent="-3429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086100" indent="-3429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543300" indent="-3429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iegogalpy.github.io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tinyurl.com/RecSysFG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2941" y="1501775"/>
            <a:ext cx="6878117" cy="1470025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Machine Learning Behind Recommender systems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603626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iego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Galeano, Ph.D.</a:t>
            </a:r>
          </a:p>
          <a:p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2" descr="Registro de preinscripciones - Admisión">
            <a:extLst>
              <a:ext uri="{FF2B5EF4-FFF2-40B4-BE49-F238E27FC236}">
                <a16:creationId xmlns:a16="http://schemas.microsoft.com/office/drawing/2014/main" id="{B1244928-DAAD-6B79-F833-C0DCF60C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7" y="5453064"/>
            <a:ext cx="34099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46D5B-544B-F8E0-F198-73C86050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5356225"/>
            <a:ext cx="2800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298E-0372-0409-ED3D-00C09D54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Pioneers in </a:t>
            </a:r>
            <a:r>
              <a:rPr lang="en-US" dirty="0" err="1">
                <a:solidFill>
                  <a:srgbClr val="00B0F0"/>
                </a:solidFill>
              </a:rPr>
              <a:t>RecSys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4D504-BE9E-A45B-42D9-ECD92D843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10</a:t>
            </a:fld>
            <a:endParaRPr lang="en-GB" dirty="0"/>
          </a:p>
        </p:txBody>
      </p:sp>
      <p:pic>
        <p:nvPicPr>
          <p:cNvPr id="4098" name="Picture 2" descr="Zheng Zhang's Homepage">
            <a:extLst>
              <a:ext uri="{FF2B5EF4-FFF2-40B4-BE49-F238E27FC236}">
                <a16:creationId xmlns:a16="http://schemas.microsoft.com/office/drawing/2014/main" id="{8F54EC57-EAC4-2D33-6435-34F624AF5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0" y="1677691"/>
            <a:ext cx="2706121" cy="104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F2617-90FE-F71C-72A0-C93F6ECA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8" y="3262357"/>
            <a:ext cx="2392826" cy="20449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6C8BCC-F122-58F6-2255-66807048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295" y="1771770"/>
            <a:ext cx="2854550" cy="8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A6CAD0-0177-F02F-DDB8-43CA268B2C28}"/>
              </a:ext>
            </a:extLst>
          </p:cNvPr>
          <p:cNvSpPr txBox="1"/>
          <p:nvPr/>
        </p:nvSpPr>
        <p:spPr>
          <a:xfrm>
            <a:off x="6990459" y="2573777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5-star rating system</a:t>
            </a:r>
          </a:p>
        </p:txBody>
      </p:sp>
      <p:pic>
        <p:nvPicPr>
          <p:cNvPr id="4102" name="Picture 6" descr="Netflix - Watch TV Shows Online, Watch Movies Online">
            <a:extLst>
              <a:ext uri="{FF2B5EF4-FFF2-40B4-BE49-F238E27FC236}">
                <a16:creationId xmlns:a16="http://schemas.microsoft.com/office/drawing/2014/main" id="{B076209A-2CEE-54D9-C738-C513F24A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09" y="3853099"/>
            <a:ext cx="2900906" cy="121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FB57B-31E2-932B-9C34-CD162A8AB0BC}"/>
              </a:ext>
            </a:extLst>
          </p:cNvPr>
          <p:cNvSpPr txBox="1"/>
          <p:nvPr/>
        </p:nvSpPr>
        <p:spPr>
          <a:xfrm>
            <a:off x="6878751" y="4786071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5-star rating system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3-star 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7075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Brief History: The 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604504" cy="5181600"/>
          </a:xfrm>
        </p:spPr>
        <p:txBody>
          <a:bodyPr/>
          <a:lstStyle/>
          <a:p>
            <a:r>
              <a:rPr lang="en-GB" dirty="0"/>
              <a:t>Year: 2006</a:t>
            </a:r>
          </a:p>
          <a:p>
            <a:r>
              <a:rPr lang="en-GB" dirty="0"/>
              <a:t>Competition for the best collaborative filtering algorithm</a:t>
            </a:r>
          </a:p>
          <a:p>
            <a:r>
              <a:rPr lang="en-GB" dirty="0"/>
              <a:t>Data: 480,189 users x 17,770 movies with 100,480,507 ratings (~ 1.7% density).</a:t>
            </a:r>
          </a:p>
          <a:p>
            <a:r>
              <a:rPr lang="en-GB" dirty="0"/>
              <a:t>Prize: US$1,000,000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35238" y="4321135"/>
            <a:ext cx="4188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Over 40,000 teams registered </a:t>
            </a:r>
          </a:p>
          <a:p>
            <a:r>
              <a:rPr lang="en-GB" sz="2400" dirty="0">
                <a:solidFill>
                  <a:srgbClr val="C00000"/>
                </a:solidFill>
              </a:rPr>
              <a:t>      from 186 countries</a:t>
            </a:r>
          </a:p>
          <a:p>
            <a:r>
              <a:rPr lang="en-GB" sz="2400" dirty="0">
                <a:solidFill>
                  <a:srgbClr val="C00000"/>
                </a:solidFill>
              </a:rPr>
              <a:t>Growing interest in the field</a:t>
            </a:r>
          </a:p>
        </p:txBody>
      </p:sp>
      <p:pic>
        <p:nvPicPr>
          <p:cNvPr id="2050" name="Picture 2" descr="Image result for netflix pr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07" y="3824021"/>
            <a:ext cx="4273093" cy="28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3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Growing interest in </a:t>
            </a:r>
            <a:r>
              <a:rPr lang="en-GB" dirty="0" err="1">
                <a:solidFill>
                  <a:srgbClr val="00B0F0"/>
                </a:solidFill>
              </a:rPr>
              <a:t>RecSys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12</a:t>
            </a:fld>
            <a:endParaRPr lang="en-GB" dirty="0"/>
          </a:p>
        </p:txBody>
      </p:sp>
      <p:pic>
        <p:nvPicPr>
          <p:cNvPr id="3076" name="Picture 4" descr="https://ars.els-cdn.com/content/image/1-s2.0-S0957417412002825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32" y="4634115"/>
            <a:ext cx="35909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64161" y="6392088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Number of papers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64242" y="53162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Application fields</a:t>
            </a:r>
          </a:p>
        </p:txBody>
      </p:sp>
      <p:pic>
        <p:nvPicPr>
          <p:cNvPr id="3078" name="Picture 6" descr="https://media.springernature.com/original/springer-static/image/art%3A10.1007%2Fs00799-015-0156-0/MediaObjects/799_2015_156_Fig1_HTM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9" y="1650307"/>
            <a:ext cx="57340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24354" y="2481455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Netflix </a:t>
            </a:r>
          </a:p>
          <a:p>
            <a:r>
              <a:rPr lang="en-GB" sz="1200" dirty="0">
                <a:solidFill>
                  <a:srgbClr val="C00000"/>
                </a:solidFill>
              </a:rPr>
              <a:t> Prize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510" y="6033516"/>
            <a:ext cx="381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accent6"/>
                </a:solidFill>
              </a:rPr>
              <a:t>Beel</a:t>
            </a:r>
            <a:r>
              <a:rPr lang="en-GB" sz="1000" dirty="0">
                <a:solidFill>
                  <a:schemeClr val="accent6"/>
                </a:solidFill>
              </a:rPr>
              <a:t>, </a:t>
            </a:r>
            <a:r>
              <a:rPr lang="en-GB" sz="1000" dirty="0" err="1">
                <a:solidFill>
                  <a:schemeClr val="accent6"/>
                </a:solidFill>
              </a:rPr>
              <a:t>Joeran</a:t>
            </a:r>
            <a:r>
              <a:rPr lang="en-GB" sz="1000" dirty="0">
                <a:solidFill>
                  <a:schemeClr val="accent6"/>
                </a:solidFill>
              </a:rPr>
              <a:t>, et al. “Research-paper recommender systems: a literature survey." </a:t>
            </a:r>
            <a:r>
              <a:rPr lang="en-GB" sz="1000" i="1" dirty="0">
                <a:solidFill>
                  <a:schemeClr val="accent6"/>
                </a:solidFill>
              </a:rPr>
              <a:t>International Journal on Digital Libraries</a:t>
            </a:r>
            <a:r>
              <a:rPr lang="en-GB" sz="1000" dirty="0">
                <a:solidFill>
                  <a:schemeClr val="accent6"/>
                </a:solidFill>
              </a:rPr>
              <a:t> 17.4 (2016): 305-338.</a:t>
            </a:r>
          </a:p>
        </p:txBody>
      </p:sp>
    </p:spTree>
    <p:extLst>
      <p:ext uri="{BB962C8B-B14F-4D97-AF65-F5344CB8AC3E}">
        <p14:creationId xmlns:p14="http://schemas.microsoft.com/office/powerpoint/2010/main" val="238791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72D9-F425-0BF6-0AD2-10447D0A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Examples of recommender systems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8BCDA2-0766-00C7-E3EA-024A921C1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36" y="1791103"/>
            <a:ext cx="5918128" cy="29432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E2791-B4D6-F7BC-64BB-183480C73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49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F8BE-9415-F89B-005C-26AD0E17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3D8B-C23A-F32A-9A0A-58A8A615E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4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1480"/>
            <a:ext cx="7772400" cy="914400"/>
          </a:xfrm>
        </p:spPr>
        <p:txBody>
          <a:bodyPr/>
          <a:lstStyle/>
          <a:p>
            <a:r>
              <a:rPr lang="en-GB" dirty="0"/>
              <a:t>Content-based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9606"/>
            <a:ext cx="7772400" cy="5181600"/>
          </a:xfrm>
        </p:spPr>
        <p:txBody>
          <a:bodyPr/>
          <a:lstStyle/>
          <a:p>
            <a:r>
              <a:rPr lang="en-GB" dirty="0"/>
              <a:t>Profiles for users and movies</a:t>
            </a:r>
          </a:p>
          <a:p>
            <a:pPr lvl="1"/>
            <a:r>
              <a:rPr lang="en-GB" dirty="0"/>
              <a:t>Movie: genre, actors, box office popularity, plot, etc.</a:t>
            </a:r>
          </a:p>
          <a:p>
            <a:pPr lvl="1"/>
            <a:r>
              <a:rPr lang="en-GB" dirty="0"/>
              <a:t>Users: demographic information, age, sex, etc.</a:t>
            </a:r>
          </a:p>
          <a:p>
            <a:r>
              <a:rPr lang="en-GB" dirty="0"/>
              <a:t>Example: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John</a:t>
            </a:r>
            <a:r>
              <a:rPr lang="en-GB" dirty="0"/>
              <a:t> rated </a:t>
            </a:r>
            <a:r>
              <a:rPr lang="en-GB" dirty="0">
                <a:solidFill>
                  <a:schemeClr val="accent2"/>
                </a:solidFill>
              </a:rPr>
              <a:t>Terminator</a:t>
            </a:r>
            <a:r>
              <a:rPr lang="en-GB" dirty="0"/>
              <a:t> with a 5.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Terminator</a:t>
            </a:r>
            <a:r>
              <a:rPr lang="en-GB" dirty="0"/>
              <a:t> has similar genre keywords as </a:t>
            </a:r>
            <a:r>
              <a:rPr lang="en-GB" dirty="0">
                <a:solidFill>
                  <a:srgbClr val="C00000"/>
                </a:solidFill>
              </a:rPr>
              <a:t>Alien</a:t>
            </a:r>
            <a:r>
              <a:rPr lang="en-GB" dirty="0"/>
              <a:t> and </a:t>
            </a:r>
            <a:r>
              <a:rPr lang="en-GB" dirty="0">
                <a:solidFill>
                  <a:srgbClr val="C00000"/>
                </a:solidFill>
              </a:rPr>
              <a:t>Predator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Recommend </a:t>
            </a:r>
            <a:r>
              <a:rPr lang="en-GB" dirty="0">
                <a:solidFill>
                  <a:srgbClr val="C00000"/>
                </a:solidFill>
              </a:rPr>
              <a:t>Alien</a:t>
            </a:r>
            <a:r>
              <a:rPr lang="en-GB" dirty="0"/>
              <a:t> and </a:t>
            </a:r>
            <a:r>
              <a:rPr lang="en-GB" dirty="0">
                <a:solidFill>
                  <a:srgbClr val="C00000"/>
                </a:solidFill>
              </a:rPr>
              <a:t>Predators</a:t>
            </a:r>
            <a:r>
              <a:rPr lang="en-GB" dirty="0"/>
              <a:t> to </a:t>
            </a:r>
            <a:r>
              <a:rPr lang="en-GB" dirty="0">
                <a:solidFill>
                  <a:schemeClr val="accent1"/>
                </a:solidFill>
              </a:rPr>
              <a:t>John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85800" y="6085314"/>
            <a:ext cx="8108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>
                <a:solidFill>
                  <a:schemeClr val="bg2"/>
                </a:solidFill>
                <a:latin typeface="Arial" panose="020B0604020202020204" pitchFamily="34" charset="0"/>
              </a:rPr>
              <a:t>Aggarwal, </a:t>
            </a:r>
            <a:r>
              <a:rPr lang="en-GB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Charu</a:t>
            </a:r>
            <a:r>
              <a:rPr lang="en-GB" sz="1200" dirty="0">
                <a:solidFill>
                  <a:schemeClr val="bg2"/>
                </a:solidFill>
                <a:latin typeface="Arial" panose="020B0604020202020204" pitchFamily="34" charset="0"/>
              </a:rPr>
              <a:t> C. </a:t>
            </a:r>
            <a:r>
              <a:rPr lang="en-GB" sz="1200" i="1" dirty="0">
                <a:solidFill>
                  <a:schemeClr val="bg2"/>
                </a:solidFill>
                <a:latin typeface="Arial" panose="020B0604020202020204" pitchFamily="34" charset="0"/>
              </a:rPr>
              <a:t>Recommender systems</a:t>
            </a:r>
            <a:r>
              <a:rPr lang="en-GB" sz="1200" dirty="0">
                <a:solidFill>
                  <a:schemeClr val="bg2"/>
                </a:solidFill>
                <a:latin typeface="Arial" panose="020B0604020202020204" pitchFamily="34" charset="0"/>
              </a:rPr>
              <a:t>. Cham: Springer International Publishing, 2016.</a:t>
            </a:r>
            <a:endParaRPr lang="en-GB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32FF-0352-B9D1-3E15-B07F9934C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12D8-3200-E1AA-0815-B7D5843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1480"/>
            <a:ext cx="7772400" cy="914400"/>
          </a:xfrm>
        </p:spPr>
        <p:txBody>
          <a:bodyPr/>
          <a:lstStyle/>
          <a:p>
            <a:r>
              <a:rPr lang="en-GB" dirty="0"/>
              <a:t>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3DFA-8707-764A-4D05-A172C4FA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9606"/>
            <a:ext cx="7772400" cy="5181600"/>
          </a:xfrm>
        </p:spPr>
        <p:txBody>
          <a:bodyPr/>
          <a:lstStyle/>
          <a:p>
            <a:r>
              <a:rPr lang="en-GB" dirty="0"/>
              <a:t>When it is useful?</a:t>
            </a:r>
          </a:p>
          <a:p>
            <a:pPr lvl="1"/>
            <a:r>
              <a:rPr lang="en-GB" dirty="0"/>
              <a:t>New items without ratings</a:t>
            </a:r>
          </a:p>
          <a:p>
            <a:r>
              <a:rPr lang="en-GB" dirty="0"/>
              <a:t>Disadvantages:</a:t>
            </a:r>
          </a:p>
          <a:p>
            <a:pPr lvl="1"/>
            <a:r>
              <a:rPr lang="en-GB" dirty="0"/>
              <a:t>Recommendations are too obvious: reduced item diversity.</a:t>
            </a:r>
          </a:p>
          <a:p>
            <a:pPr lvl="1"/>
            <a:r>
              <a:rPr lang="en-GB" dirty="0"/>
              <a:t>They are not effective at providing recommendations for new users.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CBFFB-D41B-4E93-34D9-89E63E142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A952D-E334-5291-CA68-57211B65DD4B}"/>
              </a:ext>
            </a:extLst>
          </p:cNvPr>
          <p:cNvSpPr/>
          <p:nvPr/>
        </p:nvSpPr>
        <p:spPr>
          <a:xfrm>
            <a:off x="685800" y="6085314"/>
            <a:ext cx="81088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>
                <a:solidFill>
                  <a:schemeClr val="bg2"/>
                </a:solidFill>
                <a:latin typeface="Arial" panose="020B0604020202020204" pitchFamily="34" charset="0"/>
              </a:rPr>
              <a:t>Aggarwal, </a:t>
            </a:r>
            <a:r>
              <a:rPr lang="en-GB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Charu</a:t>
            </a:r>
            <a:r>
              <a:rPr lang="en-GB" sz="1200" dirty="0">
                <a:solidFill>
                  <a:schemeClr val="bg2"/>
                </a:solidFill>
                <a:latin typeface="Arial" panose="020B0604020202020204" pitchFamily="34" charset="0"/>
              </a:rPr>
              <a:t> C. </a:t>
            </a:r>
            <a:r>
              <a:rPr lang="en-GB" sz="1200" i="1" dirty="0">
                <a:solidFill>
                  <a:schemeClr val="bg2"/>
                </a:solidFill>
                <a:latin typeface="Arial" panose="020B0604020202020204" pitchFamily="34" charset="0"/>
              </a:rPr>
              <a:t>Recommender systems</a:t>
            </a:r>
            <a:r>
              <a:rPr lang="en-GB" sz="1200" dirty="0">
                <a:solidFill>
                  <a:schemeClr val="bg2"/>
                </a:solidFill>
                <a:latin typeface="Arial" panose="020B0604020202020204" pitchFamily="34" charset="0"/>
              </a:rPr>
              <a:t>. Cham: Springer International Publishing, 2016.</a:t>
            </a:r>
            <a:endParaRPr lang="en-GB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9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Content-based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17</a:t>
            </a:fld>
            <a:endParaRPr lang="en-GB" dirty="0"/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32" y="2098242"/>
            <a:ext cx="4126744" cy="24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00354" y="6097213"/>
            <a:ext cx="74578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https://medium.com/building-ibotta/ibottas-recommender-system-7a4034773bf9</a:t>
            </a:r>
          </a:p>
        </p:txBody>
      </p:sp>
    </p:spTree>
    <p:extLst>
      <p:ext uri="{BB962C8B-B14F-4D97-AF65-F5344CB8AC3E}">
        <p14:creationId xmlns:p14="http://schemas.microsoft.com/office/powerpoint/2010/main" val="310354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D6B3C-D269-0484-63DE-0C10175B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7E89-CD2F-6F12-E457-07A82009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Knowledge-based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889DD-8F57-21E4-25BB-CDF4A1C25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43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5081-D7D6-9CCD-464F-7CDC523E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A312-2248-DF6B-329B-D9E4E38D4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in the context of items that are not purchased often: real state, automobiles, luxury goods, etc.</a:t>
            </a:r>
          </a:p>
          <a:p>
            <a:r>
              <a:rPr lang="en-US" dirty="0"/>
              <a:t>There not sufficient ratings available.</a:t>
            </a:r>
          </a:p>
          <a:p>
            <a:r>
              <a:rPr lang="en-US" dirty="0">
                <a:solidFill>
                  <a:srgbClr val="C00000"/>
                </a:solidFill>
              </a:rPr>
              <a:t>These systems provides attributes to facilitate recommendation.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70ACB-894E-D9E5-306F-C1C816AE9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19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257E-3A32-9085-BA41-C97F971A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68" y="3886200"/>
            <a:ext cx="5263025" cy="25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655-3C24-4D26-85A7-325EE34C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CFB5-1E78-479D-AD41-4842456C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05" y="1367497"/>
            <a:ext cx="6880936" cy="2790039"/>
          </a:xfrm>
        </p:spPr>
        <p:txBody>
          <a:bodyPr/>
          <a:lstStyle/>
          <a:p>
            <a:r>
              <a:rPr lang="en-US" sz="1600" dirty="0"/>
              <a:t>Ph.D. in Computer Science with Prof. Alberto </a:t>
            </a:r>
            <a:r>
              <a:rPr lang="en-US" sz="1600" dirty="0" err="1"/>
              <a:t>Paccanaro</a:t>
            </a:r>
            <a:r>
              <a:rPr lang="en-US" sz="1600" dirty="0"/>
              <a:t> (2015-2019)</a:t>
            </a:r>
          </a:p>
          <a:p>
            <a:r>
              <a:rPr lang="en-US" sz="1600" dirty="0"/>
              <a:t>Research fellow at Yale working with Prof Mark Gerstein (2017-2020)</a:t>
            </a:r>
          </a:p>
          <a:p>
            <a:r>
              <a:rPr lang="en-US" sz="1600" dirty="0"/>
              <a:t>Postdoctoral researcher at FGV (2020-2021)</a:t>
            </a:r>
          </a:p>
          <a:p>
            <a:r>
              <a:rPr lang="en-US" sz="1600" dirty="0"/>
              <a:t>Currently:</a:t>
            </a:r>
          </a:p>
          <a:p>
            <a:pPr lvl="1"/>
            <a:r>
              <a:rPr lang="en-US" sz="1400" dirty="0"/>
              <a:t>ML researcher at the National University (FIUNA), Paraguay</a:t>
            </a:r>
          </a:p>
          <a:p>
            <a:pPr lvl="1"/>
            <a:r>
              <a:rPr lang="en-US" sz="1400" dirty="0" err="1"/>
              <a:t>GeneLab</a:t>
            </a:r>
            <a:r>
              <a:rPr lang="en-US" sz="1400" dirty="0"/>
              <a:t> AWS NASA member</a:t>
            </a:r>
          </a:p>
          <a:p>
            <a:pPr lvl="1"/>
            <a:r>
              <a:rPr lang="en-US" sz="1400" dirty="0"/>
              <a:t>EXON20 consortia member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A586F-B6D9-4379-B8D4-5F8DD7FFF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CECE7E-756D-4213-A091-A4E6E4696E9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0B0AC-A271-4A43-AA02-08BB1DC7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67" y="1035027"/>
            <a:ext cx="1970364" cy="13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Yale University Logo - Sudadera para mujer: Clothing">
            <a:extLst>
              <a:ext uri="{FF2B5EF4-FFF2-40B4-BE49-F238E27FC236}">
                <a16:creationId xmlns:a16="http://schemas.microsoft.com/office/drawing/2014/main" id="{5C779753-0DC1-4177-B7D2-9F6065CE5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57" y="2610213"/>
            <a:ext cx="1192983" cy="11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cultad de Ingeniería">
            <a:extLst>
              <a:ext uri="{FF2B5EF4-FFF2-40B4-BE49-F238E27FC236}">
                <a16:creationId xmlns:a16="http://schemas.microsoft.com/office/drawing/2014/main" id="{554F0CC1-F979-4EDA-9535-36ABBE06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30" y="4172396"/>
            <a:ext cx="2920646" cy="9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40286-031F-4BAB-82B8-AC1C9C738E7A}"/>
              </a:ext>
            </a:extLst>
          </p:cNvPr>
          <p:cNvSpPr txBox="1"/>
          <p:nvPr/>
        </p:nvSpPr>
        <p:spPr>
          <a:xfrm>
            <a:off x="5455752" y="5944255"/>
            <a:ext cx="33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info: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https://diegogalpy.github.io/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1400" dirty="0"/>
          </a:p>
        </p:txBody>
      </p:sp>
      <p:pic>
        <p:nvPicPr>
          <p:cNvPr id="1036" name="Picture 12" descr="DLB – &amp;quot;Think whatever makes you truly happy to think&amp;quot;">
            <a:extLst>
              <a:ext uri="{FF2B5EF4-FFF2-40B4-BE49-F238E27FC236}">
                <a16:creationId xmlns:a16="http://schemas.microsoft.com/office/drawing/2014/main" id="{EFB67C8A-5C71-4FC8-A09F-709A36C8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67" y="36849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ASA GeneLab Data Systems : GEODE Single Sign On">
            <a:extLst>
              <a:ext uri="{FF2B5EF4-FFF2-40B4-BE49-F238E27FC236}">
                <a16:creationId xmlns:a16="http://schemas.microsoft.com/office/drawing/2014/main" id="{C32D2017-DA7A-4F88-AB3C-B5535717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0" y="5323107"/>
            <a:ext cx="4068080" cy="6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4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EE590-B780-5736-DB29-D2C4FA3F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6F63-8DAA-B244-9B47-F621B149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Demographic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802C1-6072-C160-1335-7C06326DB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93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8B39-0C80-B85A-4D92-FA324322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38AE-FEF7-7CC6-A5BF-F4E76ECCB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Leverages user demographic information to map specific demographics to ratings or buying propensities.</a:t>
            </a:r>
          </a:p>
          <a:p>
            <a:r>
              <a:rPr lang="en-US" b="1" dirty="0"/>
              <a:t>Historical Context:</a:t>
            </a:r>
          </a:p>
          <a:p>
            <a:pPr lvl="1"/>
            <a:r>
              <a:rPr lang="en-US" b="1" dirty="0"/>
              <a:t>Grundy System</a:t>
            </a:r>
            <a:r>
              <a:rPr lang="en-US" dirty="0"/>
              <a:t>: Early system recommending books based on manually created stereotypes using interactive dialogues.</a:t>
            </a:r>
          </a:p>
          <a:p>
            <a:pPr lvl="1"/>
            <a:r>
              <a:rPr lang="en-US" b="1" dirty="0"/>
              <a:t>How It Worked:</a:t>
            </a:r>
          </a:p>
          <a:p>
            <a:pPr lvl="2"/>
            <a:r>
              <a:rPr lang="en-US" dirty="0"/>
              <a:t>Collected user characteristics through an interactive dialogue.</a:t>
            </a:r>
          </a:p>
          <a:p>
            <a:pPr lvl="2"/>
            <a:r>
              <a:rPr lang="en-US" dirty="0"/>
              <a:t>Matched users to manually created stereotypes (e.g., "young science fiction enthusiast") to recommend books tailored to those demographics.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63711-4CA0-317A-BB87-AF76CA49C2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79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B8830-F950-51FA-B886-32AEB0D22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239-E000-6FA9-2E00-76628858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51C55-B448-76D4-6FFD-F5EF626D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Approaches: </a:t>
            </a:r>
          </a:p>
          <a:p>
            <a:pPr lvl="1"/>
            <a:r>
              <a:rPr lang="en-US" dirty="0"/>
              <a:t>Use of classifiers for recommendations (e.g., predicting preferences for restaurants via homepage features).</a:t>
            </a:r>
          </a:p>
          <a:p>
            <a:r>
              <a:rPr lang="en-US" b="1" dirty="0"/>
              <a:t>Example: Restaurant Recommendation System </a:t>
            </a:r>
          </a:p>
          <a:p>
            <a:pPr lvl="1"/>
            <a:r>
              <a:rPr lang="en-US" b="1" dirty="0"/>
              <a:t>Scenario</a:t>
            </a:r>
            <a:r>
              <a:rPr lang="en-US" dirty="0"/>
              <a:t>: A system predicts a user’s likelihood of liking specific restaurants.</a:t>
            </a:r>
          </a:p>
          <a:p>
            <a:pPr lvl="1"/>
            <a:r>
              <a:rPr lang="en-US" b="1" dirty="0"/>
              <a:t>How It Works:</a:t>
            </a:r>
          </a:p>
          <a:p>
            <a:pPr lvl="3"/>
            <a:r>
              <a:rPr lang="en-US" dirty="0"/>
              <a:t>Extracts demographic features from user homepages (e.g., age, occupation, location).</a:t>
            </a:r>
          </a:p>
          <a:p>
            <a:pPr lvl="3"/>
            <a:r>
              <a:rPr lang="en-US" dirty="0"/>
              <a:t>Uses classifiers (e.g., decision trees or rule-based algorithms) to correlate demographic profiles with restaurant preferences.</a:t>
            </a:r>
          </a:p>
          <a:p>
            <a:pPr lvl="3"/>
            <a:r>
              <a:rPr lang="en-US" dirty="0"/>
              <a:t>Suggests restaurants popular among users with similar demographics.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83227-2045-983A-90C7-7BB30036A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5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4B24B-8AB8-2259-0981-34FA68CC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B393-17B8-7DFF-0BA1-58D0F9CA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6ABE-DEC3-8200-C48A-C5AC3475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Insights:</a:t>
            </a:r>
          </a:p>
          <a:p>
            <a:pPr lvl="1"/>
            <a:r>
              <a:rPr lang="en-US" dirty="0"/>
              <a:t>Not always optimal as standalone systems.</a:t>
            </a:r>
          </a:p>
          <a:p>
            <a:pPr lvl="1"/>
            <a:r>
              <a:rPr lang="en-US" dirty="0"/>
              <a:t>Enhance hybrid and ensemble models.</a:t>
            </a:r>
          </a:p>
          <a:p>
            <a:pPr lvl="1"/>
            <a:r>
              <a:rPr lang="en-US" dirty="0"/>
              <a:t>Frequently combined with knowledge-based systems to boost robustness.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A9887-7F78-C283-8A31-72400A719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51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5398-1F37-BD36-4662-104BB702C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3A8F-C3E1-F02E-8795-23882F63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3AFB3-8BE7-FCA8-9DB6-855F88A42B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88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30" y="645567"/>
            <a:ext cx="7772400" cy="914400"/>
          </a:xfrm>
        </p:spPr>
        <p:txBody>
          <a:bodyPr/>
          <a:lstStyle/>
          <a:p>
            <a:r>
              <a:rPr lang="en-GB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898" y="2736495"/>
            <a:ext cx="7772400" cy="86989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Past users' behaviour is available </a:t>
            </a:r>
            <a:r>
              <a:rPr lang="en-GB" dirty="0"/>
              <a:t>– e.g. previous ratings –  without requiring the creation of explicit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25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80898" y="2164599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163903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D475-B154-2729-CB53-C732879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 Models: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8A2B-0E9A-DBC0-E646-A50D3CD9E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652" y="2102264"/>
            <a:ext cx="3988978" cy="4374735"/>
          </a:xfrm>
        </p:spPr>
        <p:txBody>
          <a:bodyPr/>
          <a:lstStyle/>
          <a:p>
            <a:r>
              <a:rPr lang="en-US" dirty="0"/>
              <a:t>Users watch movies (like/dislike)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Large number of users</a:t>
            </a:r>
          </a:p>
          <a:p>
            <a:pPr lvl="1"/>
            <a:r>
              <a:rPr lang="en-US" dirty="0"/>
              <a:t>Large number of movies</a:t>
            </a:r>
          </a:p>
          <a:p>
            <a:pPr lvl="1"/>
            <a:r>
              <a:rPr lang="en-US" i="1" dirty="0"/>
              <a:t>Sparsity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F5AAF-9CDE-5C69-878A-7DF8ADD77E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10" descr="Resultado de imagen de movies popular sci fi">
            <a:extLst>
              <a:ext uri="{FF2B5EF4-FFF2-40B4-BE49-F238E27FC236}">
                <a16:creationId xmlns:a16="http://schemas.microsoft.com/office/drawing/2014/main" id="{6A7E6BAA-5FD9-7300-418E-4038C285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95" y="1751152"/>
            <a:ext cx="515150" cy="8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de popular movies 80">
            <a:extLst>
              <a:ext uri="{FF2B5EF4-FFF2-40B4-BE49-F238E27FC236}">
                <a16:creationId xmlns:a16="http://schemas.microsoft.com/office/drawing/2014/main" id="{885BF03A-3ED3-59B4-24EA-05490001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43" y="1746165"/>
            <a:ext cx="515150" cy="7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ack to the Future Part II Poster">
            <a:extLst>
              <a:ext uri="{FF2B5EF4-FFF2-40B4-BE49-F238E27FC236}">
                <a16:creationId xmlns:a16="http://schemas.microsoft.com/office/drawing/2014/main" id="{3602CBDA-8E28-8146-B5BE-2CE2EB05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27" y="1746169"/>
            <a:ext cx="510713" cy="7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de recommendation system">
            <a:extLst>
              <a:ext uri="{FF2B5EF4-FFF2-40B4-BE49-F238E27FC236}">
                <a16:creationId xmlns:a16="http://schemas.microsoft.com/office/drawing/2014/main" id="{689BA9BB-0457-217E-873B-3FCDAF978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3" t="41215" r="58342" b="35571"/>
          <a:stretch/>
        </p:blipFill>
        <p:spPr bwMode="auto">
          <a:xfrm>
            <a:off x="865198" y="4532859"/>
            <a:ext cx="319049" cy="433875"/>
          </a:xfrm>
          <a:prstGeom prst="rect">
            <a:avLst/>
          </a:prstGeom>
          <a:noFill/>
        </p:spPr>
      </p:pic>
      <p:pic>
        <p:nvPicPr>
          <p:cNvPr id="9" name="Picture 6" descr="Resultado de imagen de recommendation system">
            <a:extLst>
              <a:ext uri="{FF2B5EF4-FFF2-40B4-BE49-F238E27FC236}">
                <a16:creationId xmlns:a16="http://schemas.microsoft.com/office/drawing/2014/main" id="{5C48161B-7DCF-8285-83D8-593F2032E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3" t="41215" r="58342" b="35571"/>
          <a:stretch/>
        </p:blipFill>
        <p:spPr bwMode="auto">
          <a:xfrm>
            <a:off x="2261744" y="4528669"/>
            <a:ext cx="319049" cy="4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recommendation system">
            <a:extLst>
              <a:ext uri="{FF2B5EF4-FFF2-40B4-BE49-F238E27FC236}">
                <a16:creationId xmlns:a16="http://schemas.microsoft.com/office/drawing/2014/main" id="{8B973B6D-0878-3D96-DB6B-E06746027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41215" r="83208" b="35571"/>
          <a:stretch/>
        </p:blipFill>
        <p:spPr bwMode="auto">
          <a:xfrm>
            <a:off x="3556917" y="4526543"/>
            <a:ext cx="339471" cy="4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29DC0-C436-8085-1356-CD9C8F0F4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878" y="1762408"/>
            <a:ext cx="561353" cy="7759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0183C8-A13F-5518-0E07-510C20F559F8}"/>
              </a:ext>
            </a:extLst>
          </p:cNvPr>
          <p:cNvCxnSpPr>
            <a:stCxn id="8" idx="0"/>
            <a:endCxn id="6" idx="2"/>
          </p:cNvCxnSpPr>
          <p:nvPr/>
        </p:nvCxnSpPr>
        <p:spPr bwMode="auto">
          <a:xfrm flipH="1" flipV="1">
            <a:off x="864118" y="2540953"/>
            <a:ext cx="160605" cy="1991906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B8CAA3-F4C2-04E7-FA19-9C8A6F897971}"/>
              </a:ext>
            </a:extLst>
          </p:cNvPr>
          <p:cNvCxnSpPr>
            <a:stCxn id="8" idx="0"/>
            <a:endCxn id="5" idx="2"/>
          </p:cNvCxnSpPr>
          <p:nvPr/>
        </p:nvCxnSpPr>
        <p:spPr bwMode="auto">
          <a:xfrm flipV="1">
            <a:off x="1024723" y="2558723"/>
            <a:ext cx="1768347" cy="1974136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D8E26-EA4B-D3B2-6501-4C1E4B03602D}"/>
              </a:ext>
            </a:extLst>
          </p:cNvPr>
          <p:cNvCxnSpPr>
            <a:stCxn id="9" idx="0"/>
            <a:endCxn id="11" idx="2"/>
          </p:cNvCxnSpPr>
          <p:nvPr/>
        </p:nvCxnSpPr>
        <p:spPr bwMode="auto">
          <a:xfrm flipH="1" flipV="1">
            <a:off x="1839555" y="2538309"/>
            <a:ext cx="581714" cy="199036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3BB493-680B-2766-6F42-5A1748912346}"/>
              </a:ext>
            </a:extLst>
          </p:cNvPr>
          <p:cNvCxnSpPr>
            <a:stCxn id="9" idx="0"/>
            <a:endCxn id="5" idx="2"/>
          </p:cNvCxnSpPr>
          <p:nvPr/>
        </p:nvCxnSpPr>
        <p:spPr bwMode="auto">
          <a:xfrm flipV="1">
            <a:off x="2421269" y="2558723"/>
            <a:ext cx="371801" cy="1969946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A2BFAF-4DFD-6DF0-F44C-5ECFA21538DD}"/>
              </a:ext>
            </a:extLst>
          </p:cNvPr>
          <p:cNvCxnSpPr>
            <a:stCxn id="10" idx="0"/>
            <a:endCxn id="7" idx="2"/>
          </p:cNvCxnSpPr>
          <p:nvPr/>
        </p:nvCxnSpPr>
        <p:spPr bwMode="auto">
          <a:xfrm flipV="1">
            <a:off x="3726653" y="2540952"/>
            <a:ext cx="331" cy="1985591"/>
          </a:xfrm>
          <a:prstGeom prst="straightConnector1">
            <a:avLst/>
          </a:prstGeom>
          <a:noFill/>
          <a:ln w="12700" cap="flat" cmpd="sng" algn="ctr">
            <a:solidFill>
              <a:srgbClr val="CC00CC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61241F-0773-496A-0D3D-C4DFFECC5D71}"/>
              </a:ext>
            </a:extLst>
          </p:cNvPr>
          <p:cNvSpPr txBox="1"/>
          <p:nvPr/>
        </p:nvSpPr>
        <p:spPr>
          <a:xfrm>
            <a:off x="279671" y="5921808"/>
            <a:ext cx="858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How can we take advantage of all this information to predict unobserved ratings?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57393F-1B44-82F0-21EC-F515D4EF4C60}"/>
              </a:ext>
            </a:extLst>
          </p:cNvPr>
          <p:cNvCxnSpPr>
            <a:stCxn id="10" idx="0"/>
            <a:endCxn id="11" idx="2"/>
          </p:cNvCxnSpPr>
          <p:nvPr/>
        </p:nvCxnSpPr>
        <p:spPr bwMode="auto">
          <a:xfrm flipH="1" flipV="1">
            <a:off x="1839555" y="2538309"/>
            <a:ext cx="1887098" cy="1988234"/>
          </a:xfrm>
          <a:prstGeom prst="straightConnector1">
            <a:avLst/>
          </a:prstGeom>
          <a:noFill/>
          <a:ln w="12700" cap="flat" cmpd="sng" algn="ctr">
            <a:solidFill>
              <a:srgbClr val="CC00CC"/>
            </a:solidFill>
            <a:prstDash val="dashDot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3342744-D1B2-5EEB-DAB6-DF161851AA5E}"/>
              </a:ext>
            </a:extLst>
          </p:cNvPr>
          <p:cNvSpPr txBox="1"/>
          <p:nvPr/>
        </p:nvSpPr>
        <p:spPr>
          <a:xfrm>
            <a:off x="3750884" y="3213556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Observed</a:t>
            </a:r>
          </a:p>
          <a:p>
            <a:r>
              <a:rPr lang="en-US" sz="11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8BF773-5DD9-00BF-3FB3-BAB95118D285}"/>
              </a:ext>
            </a:extLst>
          </p:cNvPr>
          <p:cNvSpPr txBox="1"/>
          <p:nvPr/>
        </p:nvSpPr>
        <p:spPr>
          <a:xfrm>
            <a:off x="2755058" y="3107916"/>
            <a:ext cx="947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Unobserved</a:t>
            </a:r>
          </a:p>
          <a:p>
            <a:r>
              <a:rPr lang="en-US" sz="1100" dirty="0">
                <a:solidFill>
                  <a:srgbClr val="C00000"/>
                </a:solidFill>
              </a:rPr>
              <a:t>Rating (?)</a:t>
            </a:r>
          </a:p>
        </p:txBody>
      </p:sp>
    </p:spTree>
    <p:extLst>
      <p:ext uri="{BB962C8B-B14F-4D97-AF65-F5344CB8AC3E}">
        <p14:creationId xmlns:p14="http://schemas.microsoft.com/office/powerpoint/2010/main" val="29863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DC64F-74D0-3621-D64D-7AD69E92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C4A6-F76F-E1E3-1EEC-9224A936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 (CF)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3437-E56E-5427-F4C1-8D598B5E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5530709"/>
            <a:ext cx="8184250" cy="437473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</a:rPr>
              <a:t>Common assumption: </a:t>
            </a:r>
            <a:r>
              <a:rPr lang="en-US" sz="1800" dirty="0">
                <a:solidFill>
                  <a:srgbClr val="C00000"/>
                </a:solidFill>
              </a:rPr>
              <a:t>there is a correlation/similarity in user preference that allows to predict unobserved ratings.</a:t>
            </a:r>
            <a:endParaRPr lang="en-US" sz="1800" i="1" dirty="0">
              <a:solidFill>
                <a:srgbClr val="C00000"/>
              </a:solidFill>
            </a:endParaRP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825C8-9299-24F3-01A4-DFC91CC59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27</a:t>
            </a:fld>
            <a:endParaRPr lang="en-GB" dirty="0"/>
          </a:p>
        </p:txBody>
      </p:sp>
      <p:pic>
        <p:nvPicPr>
          <p:cNvPr id="5" name="Picture 10" descr="Resultado de imagen de movies popular sci fi">
            <a:extLst>
              <a:ext uri="{FF2B5EF4-FFF2-40B4-BE49-F238E27FC236}">
                <a16:creationId xmlns:a16="http://schemas.microsoft.com/office/drawing/2014/main" id="{ED9DE829-97A4-A435-E1D9-50A4162E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45" y="1731557"/>
            <a:ext cx="515150" cy="80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de popular movies 80">
            <a:extLst>
              <a:ext uri="{FF2B5EF4-FFF2-40B4-BE49-F238E27FC236}">
                <a16:creationId xmlns:a16="http://schemas.microsoft.com/office/drawing/2014/main" id="{7CB42AAA-9DBE-5C7B-C076-A8FCA81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93" y="1726570"/>
            <a:ext cx="515150" cy="7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ack to the Future Part II Poster">
            <a:extLst>
              <a:ext uri="{FF2B5EF4-FFF2-40B4-BE49-F238E27FC236}">
                <a16:creationId xmlns:a16="http://schemas.microsoft.com/office/drawing/2014/main" id="{DDA23BCF-A089-8BCE-02B6-F776024A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77" y="1726574"/>
            <a:ext cx="510713" cy="7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de recommendation system">
            <a:extLst>
              <a:ext uri="{FF2B5EF4-FFF2-40B4-BE49-F238E27FC236}">
                <a16:creationId xmlns:a16="http://schemas.microsoft.com/office/drawing/2014/main" id="{EF4D1299-4AD0-20EB-72B2-4A996956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3" t="41215" r="58342" b="35571"/>
          <a:stretch/>
        </p:blipFill>
        <p:spPr bwMode="auto">
          <a:xfrm>
            <a:off x="2825540" y="4348160"/>
            <a:ext cx="319049" cy="4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recommendation system">
            <a:extLst>
              <a:ext uri="{FF2B5EF4-FFF2-40B4-BE49-F238E27FC236}">
                <a16:creationId xmlns:a16="http://schemas.microsoft.com/office/drawing/2014/main" id="{46BDB9A3-1A4A-3669-AA66-7334829F9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41215" r="83208" b="35571"/>
          <a:stretch/>
        </p:blipFill>
        <p:spPr bwMode="auto">
          <a:xfrm>
            <a:off x="5488267" y="4506948"/>
            <a:ext cx="339471" cy="4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79523-9955-E396-0258-89F3708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228" y="1742813"/>
            <a:ext cx="561353" cy="77590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D845D2-60EC-A3A3-2B7A-BC09B76CC193}"/>
              </a:ext>
            </a:extLst>
          </p:cNvPr>
          <p:cNvCxnSpPr>
            <a:stCxn id="9" idx="0"/>
            <a:endCxn id="11" idx="2"/>
          </p:cNvCxnSpPr>
          <p:nvPr/>
        </p:nvCxnSpPr>
        <p:spPr bwMode="auto">
          <a:xfrm flipV="1">
            <a:off x="2985065" y="2518714"/>
            <a:ext cx="785840" cy="1829446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F66319-E588-5CC4-7D91-FCE102C9A476}"/>
              </a:ext>
            </a:extLst>
          </p:cNvPr>
          <p:cNvCxnSpPr>
            <a:stCxn id="9" idx="0"/>
            <a:endCxn id="5" idx="2"/>
          </p:cNvCxnSpPr>
          <p:nvPr/>
        </p:nvCxnSpPr>
        <p:spPr bwMode="auto">
          <a:xfrm flipV="1">
            <a:off x="2985065" y="2539128"/>
            <a:ext cx="1739355" cy="1809032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B02CE5-BEF5-BEBA-9FFB-B04D9878AA40}"/>
              </a:ext>
            </a:extLst>
          </p:cNvPr>
          <p:cNvCxnSpPr>
            <a:stCxn id="10" idx="0"/>
            <a:endCxn id="7" idx="2"/>
          </p:cNvCxnSpPr>
          <p:nvPr/>
        </p:nvCxnSpPr>
        <p:spPr bwMode="auto">
          <a:xfrm flipV="1">
            <a:off x="5658003" y="2521357"/>
            <a:ext cx="331" cy="1985591"/>
          </a:xfrm>
          <a:prstGeom prst="straightConnector1">
            <a:avLst/>
          </a:prstGeom>
          <a:noFill/>
          <a:ln w="12700" cap="flat" cmpd="sng" algn="ctr">
            <a:solidFill>
              <a:srgbClr val="CC00CC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A11058-8F96-1677-DC93-392A123A924E}"/>
              </a:ext>
            </a:extLst>
          </p:cNvPr>
          <p:cNvCxnSpPr>
            <a:stCxn id="10" idx="0"/>
            <a:endCxn id="11" idx="2"/>
          </p:cNvCxnSpPr>
          <p:nvPr/>
        </p:nvCxnSpPr>
        <p:spPr bwMode="auto">
          <a:xfrm flipH="1" flipV="1">
            <a:off x="3770905" y="2518714"/>
            <a:ext cx="1887098" cy="1988234"/>
          </a:xfrm>
          <a:prstGeom prst="straightConnector1">
            <a:avLst/>
          </a:prstGeom>
          <a:noFill/>
          <a:ln w="12700" cap="flat" cmpd="sng" algn="ctr">
            <a:solidFill>
              <a:srgbClr val="CC00CC"/>
            </a:solidFill>
            <a:prstDash val="dashDot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2D4303-8BEB-FF64-0A6E-D1C8A6C882AA}"/>
              </a:ext>
            </a:extLst>
          </p:cNvPr>
          <p:cNvSpPr txBox="1"/>
          <p:nvPr/>
        </p:nvSpPr>
        <p:spPr>
          <a:xfrm>
            <a:off x="5682234" y="3193961"/>
            <a:ext cx="790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Observed</a:t>
            </a:r>
          </a:p>
          <a:p>
            <a:r>
              <a:rPr lang="en-US" sz="1100" dirty="0">
                <a:solidFill>
                  <a:srgbClr val="C00000"/>
                </a:solidFill>
              </a:rPr>
              <a:t>rating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CC410-5C98-3E7E-66E3-B3B445AD1B5E}"/>
              </a:ext>
            </a:extLst>
          </p:cNvPr>
          <p:cNvSpPr txBox="1"/>
          <p:nvPr/>
        </p:nvSpPr>
        <p:spPr>
          <a:xfrm>
            <a:off x="4025931" y="3781224"/>
            <a:ext cx="947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Unobserved</a:t>
            </a:r>
          </a:p>
          <a:p>
            <a:r>
              <a:rPr lang="en-US" sz="1100" dirty="0">
                <a:solidFill>
                  <a:srgbClr val="C00000"/>
                </a:solidFill>
              </a:rPr>
              <a:t>Rating (?)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9BCD7-DECB-D0A2-C86F-B8CF1E9FE279}"/>
              </a:ext>
            </a:extLst>
          </p:cNvPr>
          <p:cNvSpPr txBox="1"/>
          <p:nvPr/>
        </p:nvSpPr>
        <p:spPr>
          <a:xfrm>
            <a:off x="5359683" y="4972606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00CC"/>
                </a:solidFill>
              </a:rPr>
              <a:t>Alice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A71ED-D45E-40F6-4171-1AFDA139009F}"/>
              </a:ext>
            </a:extLst>
          </p:cNvPr>
          <p:cNvSpPr txBox="1"/>
          <p:nvPr/>
        </p:nvSpPr>
        <p:spPr>
          <a:xfrm>
            <a:off x="2739644" y="4848594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Bob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2EC71D-C3E8-AA3D-D236-ABC8629A1313}"/>
              </a:ext>
            </a:extLst>
          </p:cNvPr>
          <p:cNvCxnSpPr>
            <a:stCxn id="9" idx="0"/>
            <a:endCxn id="7" idx="2"/>
          </p:cNvCxnSpPr>
          <p:nvPr/>
        </p:nvCxnSpPr>
        <p:spPr bwMode="auto">
          <a:xfrm flipV="1">
            <a:off x="2985065" y="2521357"/>
            <a:ext cx="2673269" cy="1826803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B4D071-0992-E123-7D7B-83DFC3812898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 bwMode="auto">
          <a:xfrm flipH="1" flipV="1">
            <a:off x="4724420" y="2539128"/>
            <a:ext cx="933583" cy="1967820"/>
          </a:xfrm>
          <a:prstGeom prst="straightConnector1">
            <a:avLst/>
          </a:prstGeom>
          <a:noFill/>
          <a:ln w="12700" cap="flat" cmpd="sng" algn="ctr">
            <a:solidFill>
              <a:srgbClr val="CC00CC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856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A63E-AE7C-F859-EA33-54D7391B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C90-5773-39A2-397F-7F422095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Collaborative Filtering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Neighborhood Models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9B64-6A9E-DC9F-B4F0-30251B6D3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81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Neighbourhood-based CF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User-based</a:t>
            </a:r>
            <a:r>
              <a:rPr lang="en-GB" dirty="0"/>
              <a:t>: deliver recommendation by finding </a:t>
            </a:r>
            <a:r>
              <a:rPr lang="en-GB" dirty="0">
                <a:solidFill>
                  <a:schemeClr val="accent1"/>
                </a:solidFill>
              </a:rPr>
              <a:t>similar</a:t>
            </a:r>
            <a:r>
              <a:rPr lang="en-GB" dirty="0"/>
              <a:t> users</a:t>
            </a:r>
          </a:p>
          <a:p>
            <a:r>
              <a:rPr lang="en-GB" dirty="0">
                <a:solidFill>
                  <a:srgbClr val="C00000"/>
                </a:solidFill>
              </a:rPr>
              <a:t>Item-based</a:t>
            </a:r>
            <a:r>
              <a:rPr lang="en-GB" dirty="0"/>
              <a:t>: deliver recommendations by finding </a:t>
            </a:r>
            <a:r>
              <a:rPr lang="en-GB" dirty="0">
                <a:solidFill>
                  <a:schemeClr val="accent1"/>
                </a:solidFill>
              </a:rPr>
              <a:t>similar</a:t>
            </a:r>
            <a:r>
              <a:rPr lang="en-GB" dirty="0"/>
              <a:t> items (movies)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29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44984" y="4952391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Similar to </a:t>
            </a:r>
            <a:r>
              <a:rPr lang="en-GB" sz="2000" dirty="0" err="1">
                <a:solidFill>
                  <a:srgbClr val="C00000"/>
                </a:solidFill>
              </a:rPr>
              <a:t>kNN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A collaborative filtering recommendation system with dynamic time decay |  SpringerLink">
            <a:extLst>
              <a:ext uri="{FF2B5EF4-FFF2-40B4-BE49-F238E27FC236}">
                <a16:creationId xmlns:a16="http://schemas.microsoft.com/office/drawing/2014/main" id="{F5D44FF6-3F7F-475B-80E9-178D22C6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1093"/>
            <a:ext cx="4546679" cy="2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5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DFC9-B0AB-69F5-5C41-3E1C4157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FAC4E-3CCA-85B5-EFF2-30D21B537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D67BE-B0C5-C8A1-D249-BC92F2D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72329"/>
            <a:ext cx="8458200" cy="29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891845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Pearson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30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define similarities?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4" y="2313801"/>
            <a:ext cx="7461506" cy="84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6180" y="3852658"/>
                <a:ext cx="5751639" cy="1202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400" i="1" dirty="0">
                    <a:latin typeface="Cambria Math" panose="02040503050406030204" pitchFamily="18" charset="0"/>
                  </a:rPr>
                  <a:t>: </a:t>
                </a:r>
                <a:r>
                  <a:rPr lang="en-GB" sz="1400" dirty="0">
                    <a:latin typeface="Cambria Math" panose="02040503050406030204" pitchFamily="18" charset="0"/>
                  </a:rPr>
                  <a:t>two given users.</a:t>
                </a:r>
              </a:p>
              <a:p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400" dirty="0"/>
                  <a:t> matrix of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400" dirty="0"/>
                  <a:t> containing ratings for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400" dirty="0"/>
                  <a:t> users and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400" dirty="0"/>
                  <a:t> movies </a:t>
                </a:r>
                <a:endParaRPr lang="en-GB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400" dirty="0"/>
                  <a:t>: set of movies indices rated by user u and v,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400" dirty="0"/>
                  <a:t> mean rating for user u and v,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400" dirty="0"/>
                  <a:t> set of k closest users to target user u.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180" y="3852658"/>
                <a:ext cx="5751639" cy="1202252"/>
              </a:xfrm>
              <a:prstGeom prst="rect">
                <a:avLst/>
              </a:prstGeom>
              <a:blipFill>
                <a:blip r:embed="rId3"/>
                <a:stretch>
                  <a:fillRect t="-1523" b="-45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680" y="5651386"/>
            <a:ext cx="5947639" cy="599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714" y="5168482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</a:rPr>
              <a:t>Final prediction: user u, item j</a:t>
            </a:r>
          </a:p>
        </p:txBody>
      </p:sp>
    </p:spTree>
    <p:extLst>
      <p:ext uri="{BB962C8B-B14F-4D97-AF65-F5344CB8AC3E}">
        <p14:creationId xmlns:p14="http://schemas.microsoft.com/office/powerpoint/2010/main" val="800365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560"/>
            <a:ext cx="7772400" cy="891845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Raw Cosine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define similarities?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24" y="3353258"/>
            <a:ext cx="5326152" cy="9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8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 and weaknesses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36802"/>
            <a:ext cx="7772400" cy="2471928"/>
          </a:xfrm>
        </p:spPr>
        <p:txBody>
          <a:bodyPr/>
          <a:lstStyle/>
          <a:p>
            <a:r>
              <a:rPr lang="en-GB" dirty="0"/>
              <a:t>Strengths:</a:t>
            </a:r>
          </a:p>
          <a:p>
            <a:pPr lvl="1"/>
            <a:r>
              <a:rPr lang="en-GB" dirty="0"/>
              <a:t>Simple and intuitive</a:t>
            </a:r>
          </a:p>
          <a:p>
            <a:pPr lvl="1"/>
            <a:r>
              <a:rPr lang="en-GB" dirty="0"/>
              <a:t>Interpretable</a:t>
            </a:r>
          </a:p>
          <a:p>
            <a:r>
              <a:rPr lang="en-GB" dirty="0"/>
              <a:t>Weakness:</a:t>
            </a:r>
          </a:p>
          <a:p>
            <a:pPr lvl="1"/>
            <a:r>
              <a:rPr lang="en-GB" dirty="0"/>
              <a:t>Impractical in large-scale settings</a:t>
            </a:r>
          </a:p>
          <a:p>
            <a:pPr lvl="1"/>
            <a:r>
              <a:rPr lang="en-GB" dirty="0"/>
              <a:t>Computationally expensive: need to compute all pairwise similarities between users or items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09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12417-B494-3DDA-590A-9E6F84FA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E71C-3E47-5820-5BB7-686944B1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Collaborative Filtering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Model-based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B6A67-A749-55DF-E740-DE253FE84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060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3EDD2-713C-F91B-9898-36107A86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1B99-904D-9F21-31DF-87389D11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Model-based CF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7AAE-142A-07D8-AE91-05FBB38A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A model of the data is assumed upfront.</a:t>
            </a:r>
          </a:p>
          <a:p>
            <a:r>
              <a:rPr lang="en-GB" dirty="0"/>
              <a:t>Parameters of the models are learned through optimization procedures.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4BDE-1958-440A-1F90-E4846D04D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49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E90B3-874B-B6E3-2B6F-7345AC4C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FDC1-92A5-08A1-F977-6A626E37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Hybrid and Ensemble-Based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F349F-A04B-AA5B-D8BF-94804EE2D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2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D7E2-462A-CC6A-B34F-177D670E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RecSys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CC75161-C3B1-1C80-BA6E-08B4A72E9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570477"/>
              </p:ext>
            </p:extLst>
          </p:nvPr>
        </p:nvGraphicFramePr>
        <p:xfrm>
          <a:off x="685800" y="1463040"/>
          <a:ext cx="7772400" cy="4846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148605262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3379914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7917344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722030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System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Input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Strengths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Weaknesses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988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Collaborative Filtering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Community ratings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Performs well with abundant user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Struggles with cold-start scenarios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000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Content-Based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Textual descriptions, target user’s ratings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Personalized recommendations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diversity; depends on known preferences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879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Knowledge-Based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interactions with knowledge bases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Effective in cold-start settings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Requires structured knowledge bases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266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Demographic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Demographic profiles (e.g., age, location)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Groups users with similar profiles effectively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Simplifies complex user diversity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268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F778-28AF-2C56-0909-D3F825E51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91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8F1D-429B-14D3-02EC-0A800F6C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0B9F-92B1-BEB9-CDFF-F3CD61F7E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 strengths of multiple recommender systems.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Inspired by ensemble analysis in machine learning.</a:t>
            </a:r>
          </a:p>
          <a:p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Leverages diverse data sources (e.g., user ratings, textual descriptions).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Addresses weaknesses of individual systems (e.g., cold start).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Enhances model robustness and accuracy.</a:t>
            </a:r>
          </a:p>
          <a:p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Hybridization of collaborative and knowledge-based methods for new users.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Combining multiple collaborative models to improve performance.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3CDB5-6AB9-AE64-8069-AF48F786D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41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37AC-4BD9-DE80-D185-8410A1B0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Ratings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2D397-EC1A-295A-708B-B16678A2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40127"/>
            <a:ext cx="7772400" cy="43885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8710C-9FFE-8247-314E-3FACA2082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4EFE8-629A-E7E4-DDBF-EC37949D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04" y="1440127"/>
            <a:ext cx="7810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CD61-0991-6003-8EC5-9AC44BB3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FC40-395D-33FC-7DA2-5019B0ED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Ratings and the Rating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EAF81-562A-58EC-0225-610E5B7B04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39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B5428-AB27-EE17-46DD-41E6F812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45" y="1828800"/>
            <a:ext cx="6181725" cy="4010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AA1E77-B78F-8AFC-FAAA-872584E77B95}"/>
              </a:ext>
            </a:extLst>
          </p:cNvPr>
          <p:cNvSpPr txBox="1"/>
          <p:nvPr/>
        </p:nvSpPr>
        <p:spPr>
          <a:xfrm>
            <a:off x="2050982" y="145946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Explicit feedback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73CE6-00BA-B251-C3C7-11F9867C83EC}"/>
              </a:ext>
            </a:extLst>
          </p:cNvPr>
          <p:cNvSpPr txBox="1"/>
          <p:nvPr/>
        </p:nvSpPr>
        <p:spPr>
          <a:xfrm>
            <a:off x="5135431" y="143953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Implicit feedback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AF43D-840B-44A1-79D1-D015A5C321F5}"/>
              </a:ext>
            </a:extLst>
          </p:cNvPr>
          <p:cNvSpPr txBox="1"/>
          <p:nvPr/>
        </p:nvSpPr>
        <p:spPr>
          <a:xfrm>
            <a:off x="3397959" y="6135360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Rating matrix</a:t>
            </a:r>
          </a:p>
        </p:txBody>
      </p:sp>
    </p:spTree>
    <p:extLst>
      <p:ext uri="{BB962C8B-B14F-4D97-AF65-F5344CB8AC3E}">
        <p14:creationId xmlns:p14="http://schemas.microsoft.com/office/powerpoint/2010/main" val="79809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CC56-5126-5866-000B-040E0E38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50" y="2612876"/>
            <a:ext cx="7772400" cy="9144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Introduction &amp;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03EF2-8301-1A24-2FB8-102BD7BB4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260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4E3E-900A-6770-9416-4A533E4C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vs </a:t>
            </a:r>
            <a:r>
              <a:rPr lang="en-US" dirty="0" err="1"/>
              <a:t>RecSys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A7ADA3-E5B4-EDEF-7E4A-4A0A0613E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50" y="1381125"/>
            <a:ext cx="7353300" cy="50101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4D2AC-BD23-37EC-B767-BA2E58F3C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417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BAFC-8C0C-1D87-6919-7E5F62AAF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8DDB-E1B7-2773-03E1-ED79C7F6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914400"/>
          </a:xfrm>
        </p:spPr>
        <p:txBody>
          <a:bodyPr/>
          <a:lstStyle/>
          <a:p>
            <a:r>
              <a:rPr lang="en-US" dirty="0"/>
              <a:t>Domain-specific challenges in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7772-1290-9D92-3533-1B73FC3EA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980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0EA9-7730-5D49-BAB8-E49B04D6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82" y="347870"/>
            <a:ext cx="7772400" cy="914400"/>
          </a:xfrm>
        </p:spPr>
        <p:txBody>
          <a:bodyPr/>
          <a:lstStyle/>
          <a:p>
            <a:r>
              <a:rPr lang="en-US" dirty="0"/>
              <a:t>Context-Based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AC69F-AC15-C1C5-4047-5932C08A0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82" y="1891748"/>
            <a:ext cx="77724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Context-based recommender systems incorporate additional contextual information (e.g., time, location, social data) to improve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Clothing recommendations influenced by season and location.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 that adapt based on holidays or festivals.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D3CF6-BDED-0DA4-6C83-E59281FD3D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389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A401-574C-A19C-685C-AF67B4B1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Context-Based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4EB8-87BF-3124-82B5-510F493A1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43</a:t>
            </a:fld>
            <a:endParaRPr lang="en-GB" dirty="0"/>
          </a:p>
        </p:txBody>
      </p:sp>
      <p:pic>
        <p:nvPicPr>
          <p:cNvPr id="10243" name="Picture 3" descr="Temporal Fashion Recommender. Building a Recommender That Evolves… | by Kai  Xin Thia | Towards Data Science">
            <a:extLst>
              <a:ext uri="{FF2B5EF4-FFF2-40B4-BE49-F238E27FC236}">
                <a16:creationId xmlns:a16="http://schemas.microsoft.com/office/drawing/2014/main" id="{871CC217-BB3C-3078-F38E-5D40D9271E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0212"/>
            <a:ext cx="77724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33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E420D-E73F-0BEB-CD33-494BB414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E75B-C297-657E-E568-0729BAE0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Context-Based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D155-6C83-9889-9685-15127C745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1E0E74-50B6-4764-B348-E181B45213A1}" type="slidenum">
              <a:rPr lang="en-GB">
                <a:solidFill>
                  <a:srgbClr val="000000"/>
                </a:solidFill>
                <a:cs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GB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87C13-92E0-4261-6350-D3A7BFBA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60" y="1890712"/>
            <a:ext cx="3113340" cy="3886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</a:t>
            </a:r>
            <a:r>
              <a:rPr lang="en-US" sz="2000" b="1" dirty="0"/>
              <a:t>Spotify's "Time Capsule" playlist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Spotify creates playlists tailored to users' listening habits during specific times of the day or seasons.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Incorporates </a:t>
            </a:r>
            <a:r>
              <a:rPr lang="en-US" sz="1200" b="1" dirty="0"/>
              <a:t>temporal context</a:t>
            </a:r>
            <a:r>
              <a:rPr lang="en-US" sz="1200" dirty="0"/>
              <a:t> (e.g., nostalgic tracks for certain age groups during weekends or holidays).</a:t>
            </a:r>
          </a:p>
          <a:p>
            <a:endParaRPr lang="en-US" sz="2000" dirty="0"/>
          </a:p>
        </p:txBody>
      </p:sp>
      <p:pic>
        <p:nvPicPr>
          <p:cNvPr id="13314" name="Picture 2" descr="Spotify's New 'Your Time Capsule' Playlist Surfaces Songs From Your  Teens/Early Twenties - MacRumors">
            <a:extLst>
              <a:ext uri="{FF2B5EF4-FFF2-40B4-BE49-F238E27FC236}">
                <a16:creationId xmlns:a16="http://schemas.microsoft.com/office/drawing/2014/main" id="{9B0238D6-5C6C-903C-C026-4A9523D7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2" y="2098437"/>
            <a:ext cx="4730890" cy="266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8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14EB-7E97-34E6-4EDE-65B1274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Time-Sensitive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DF08C-FF2B-2085-FAF6-471A59519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1950"/>
            <a:ext cx="77724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 evolve over time (e.g., movies' relevance changes with age or season).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factors (e.g., time of day, season) can influence the appropriateness of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Factors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preferences evolve over time (fashion trends, interests).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context (e.g., recommending winter clothing in winter, not summer).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Approach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Incorporate time as a parameter in collaborative filtering.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39C9-66BA-7414-5A34-74AE21B95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235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37EC-79B6-A061-71ED-731AAA91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Time-Sensitive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99766-DE62-4B2B-4563-76471E4B8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1E0E74-50B6-4764-B348-E181B45213A1}" type="slidenum">
              <a:rPr lang="en-GB">
                <a:solidFill>
                  <a:srgbClr val="000000"/>
                </a:solidFill>
                <a:cs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GB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4338" name="Picture 2" descr="How Netflix Uses AI, Data Science, and Machine Learning — From A Product  Perspective | by Allen Yu | Becoming Human: Artificial Intelligence Magazine">
            <a:extLst>
              <a:ext uri="{FF2B5EF4-FFF2-40B4-BE49-F238E27FC236}">
                <a16:creationId xmlns:a16="http://schemas.microsoft.com/office/drawing/2014/main" id="{3AA3E504-1AAD-F96A-47BF-7EE12BE5DC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34" y="3754221"/>
            <a:ext cx="4987684" cy="245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2426D-B03E-A2E1-22C1-6844AC7B8292}"/>
              </a:ext>
            </a:extLst>
          </p:cNvPr>
          <p:cNvSpPr txBox="1">
            <a:spLocks/>
          </p:cNvSpPr>
          <p:nvPr/>
        </p:nvSpPr>
        <p:spPr bwMode="auto">
          <a:xfrm>
            <a:off x="685800" y="1497152"/>
            <a:ext cx="830737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1028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6289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0861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5433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Palatino Linotype"/>
                <a:cs typeface="Arial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Palatino Linotype"/>
                <a:cs typeface="Arial"/>
              </a:rPr>
              <a:t>: </a:t>
            </a:r>
            <a:r>
              <a:rPr lang="en-US" sz="1800" b="1" dirty="0">
                <a:solidFill>
                  <a:srgbClr val="000000"/>
                </a:solidFill>
                <a:latin typeface="Palatino Linotype"/>
                <a:cs typeface="Arial"/>
              </a:rPr>
              <a:t>Netflix's content recommendation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alatino Linotype"/>
                <a:cs typeface="Arial"/>
              </a:rPr>
              <a:t>Netflix adjusts recommendations based on viewing trends over time (e.g., recommending holiday-themed movies in December).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alatino Linotype"/>
                <a:cs typeface="Arial"/>
              </a:rPr>
              <a:t>Tracks how user preferences evolve, such as interest in popular new releases shortly after they debut.</a:t>
            </a:r>
          </a:p>
          <a:p>
            <a:endParaRPr lang="en-US" kern="0" dirty="0">
              <a:solidFill>
                <a:srgbClr val="000000"/>
              </a:solidFill>
              <a:latin typeface="Palatino Linotyp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416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F50C-D0DD-B486-11B1-5359A806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E5D3-E40F-150F-D589-28D3D6C0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33" y="469529"/>
            <a:ext cx="7962900" cy="685800"/>
          </a:xfrm>
        </p:spPr>
        <p:txBody>
          <a:bodyPr/>
          <a:lstStyle/>
          <a:p>
            <a:r>
              <a:rPr lang="en-US" dirty="0"/>
              <a:t>Location-based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B1873-C179-1680-092C-2BE67E0D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8" y="1599655"/>
            <a:ext cx="8366333" cy="3886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Location-based systems use geographical data to recommend places (restaurants, nightlife venues).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Types of Locality</a:t>
            </a:r>
            <a:r>
              <a:rPr lang="en-US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User-Specific Locality</a:t>
            </a:r>
            <a:r>
              <a:rPr lang="en-US" dirty="0"/>
              <a:t>: Preferences influenced by the user's location (e.g., Wisconsin vs. New York).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Item-Specific Locality</a:t>
            </a:r>
            <a:r>
              <a:rPr lang="en-US" dirty="0"/>
              <a:t>: The geographical location of an item affects its relevance (e.g., recommending nearby restaurants).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Foursquare: Recommends places based on a user's location and preferences.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4265D-CB45-3FCC-8571-70BC206B5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1E0E74-50B6-4764-B348-E181B45213A1}" type="slidenum">
              <a:rPr lang="en-GB">
                <a:solidFill>
                  <a:srgbClr val="000000"/>
                </a:solidFill>
                <a:cs typeface="Arial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GB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26" name="Picture 2" descr="N-Most Interesting Location-based Recommender System | ECTI Transactions on  Computer and Information Technology (ECTI-CIT)">
            <a:extLst>
              <a:ext uri="{FF2B5EF4-FFF2-40B4-BE49-F238E27FC236}">
                <a16:creationId xmlns:a16="http://schemas.microsoft.com/office/drawing/2014/main" id="{5515C58E-43E5-361B-0FD8-8ADF8750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86" y="5197835"/>
            <a:ext cx="2955327" cy="161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86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9F54-E8E4-365D-BD5F-A781A6A1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Location-based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8BBC9-F174-7E44-95BB-8BF1C668F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48</a:t>
            </a:fld>
            <a:endParaRPr lang="en-GB" dirty="0"/>
          </a:p>
        </p:txBody>
      </p:sp>
      <p:pic>
        <p:nvPicPr>
          <p:cNvPr id="1026" name="Picture 2" descr="How to See Google Maps Personalized Recommendations | Fortune">
            <a:extLst>
              <a:ext uri="{FF2B5EF4-FFF2-40B4-BE49-F238E27FC236}">
                <a16:creationId xmlns:a16="http://schemas.microsoft.com/office/drawing/2014/main" id="{541BF5B2-2560-496A-470C-10379D6461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54" y="1797822"/>
            <a:ext cx="5732092" cy="28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9BF96-ADF0-82A0-352A-8896D7D53E3D}"/>
              </a:ext>
            </a:extLst>
          </p:cNvPr>
          <p:cNvSpPr txBox="1"/>
          <p:nvPr/>
        </p:nvSpPr>
        <p:spPr>
          <a:xfrm>
            <a:off x="1004131" y="4936629"/>
            <a:ext cx="631961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1800" b="1" dirty="0"/>
              <a:t>Example</a:t>
            </a:r>
            <a:r>
              <a:rPr lang="en-US" sz="1800" dirty="0"/>
              <a:t>: </a:t>
            </a:r>
            <a:r>
              <a:rPr lang="en-US" sz="1800" b="1" dirty="0"/>
              <a:t>Google Maps 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Suggests nearby restaurants, attractions, or hotels based on the user's current GPS location.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Utilizes </a:t>
            </a:r>
            <a:r>
              <a:rPr lang="en-US" sz="1600" b="1" dirty="0"/>
              <a:t>travel locality</a:t>
            </a:r>
            <a:r>
              <a:rPr lang="en-US" sz="1600" dirty="0"/>
              <a:t> (items close to the user's position) and </a:t>
            </a:r>
            <a:r>
              <a:rPr lang="en-US" sz="1600" b="1" dirty="0"/>
              <a:t>preference locality</a:t>
            </a:r>
            <a:r>
              <a:rPr lang="en-US" sz="1600" dirty="0"/>
              <a:t> (types of cuisine or places rated highly by the user in the past).</a:t>
            </a:r>
          </a:p>
        </p:txBody>
      </p:sp>
    </p:spTree>
    <p:extLst>
      <p:ext uri="{BB962C8B-B14F-4D97-AF65-F5344CB8AC3E}">
        <p14:creationId xmlns:p14="http://schemas.microsoft.com/office/powerpoint/2010/main" val="144252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88B-2E7B-7502-78BD-ED2CD4F4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DC36E-5C11-58E5-F908-05113046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Leverages social network structures, cues, and tags to make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Structural Recommendations</a:t>
            </a:r>
            <a:r>
              <a:rPr lang="en-US" dirty="0"/>
              <a:t>: Suggest nodes and links (e.g., new friends or connections).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Product Recommendations with Social Influence</a:t>
            </a:r>
            <a:r>
              <a:rPr lang="en-US" dirty="0"/>
              <a:t>: Uses network connections for viral marketing.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Trust-Based Recommendations</a:t>
            </a:r>
            <a:r>
              <a:rPr lang="en-US" dirty="0"/>
              <a:t>: Incorporates user trust/distrust for robust recommendations.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Tag-Based Recommendations</a:t>
            </a:r>
            <a:r>
              <a:rPr lang="en-US" dirty="0"/>
              <a:t>: Utilizes social tags for context-aware suggestions.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networks (e.g., Facebook, LinkedIn).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Content-sharing platforms (e.g., Flickr, Last.fm).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36B4D-C4A0-75C9-2E6D-21BD52C343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98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4290-DDFA-4FB1-B1DB-C2621644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>
                <a:solidFill>
                  <a:srgbClr val="00B0F0"/>
                </a:solidFill>
              </a:rPr>
              <a:t>The</a:t>
            </a:r>
            <a:r>
              <a:rPr lang="es-419" dirty="0">
                <a:solidFill>
                  <a:srgbClr val="00B0F0"/>
                </a:solidFill>
              </a:rPr>
              <a:t> digital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91C90-3BD9-4505-B700-20BED332FA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0FD4D-C4D1-4ED4-B588-549D7B4C7D7F}"/>
              </a:ext>
            </a:extLst>
          </p:cNvPr>
          <p:cNvSpPr txBox="1"/>
          <p:nvPr/>
        </p:nvSpPr>
        <p:spPr>
          <a:xfrm>
            <a:off x="221436" y="4429671"/>
            <a:ext cx="8598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Users (people) are connected by social networks and digital platforms.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Idea: Connect product/service with users.</a:t>
            </a:r>
          </a:p>
        </p:txBody>
      </p:sp>
      <p:pic>
        <p:nvPicPr>
          <p:cNvPr id="2054" name="Picture 6" descr="Era Digital: A Quarta Revolução Industrial - Cryah - Agência de ...">
            <a:extLst>
              <a:ext uri="{FF2B5EF4-FFF2-40B4-BE49-F238E27FC236}">
                <a16:creationId xmlns:a16="http://schemas.microsoft.com/office/drawing/2014/main" id="{94649C93-303C-4A99-9BC2-F921E8D1A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10" y="1499107"/>
            <a:ext cx="501098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773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7779-A620-FC80-C2D0-6AB992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Structural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B4688-976B-24DD-6267-E5212409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Node and Link Suggestions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Recommending new friends on Facebook or connections on LinkedIn.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Techniques: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Personalized PageRank algorithms.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Collective classification to predict nodes of interest.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Beyond social networks, used in user-item graphs for product recommendations.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A3038-9DA5-7566-8BB3-48296262B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50</a:t>
            </a:fld>
            <a:endParaRPr lang="en-GB" dirty="0"/>
          </a:p>
        </p:txBody>
      </p:sp>
      <p:pic>
        <p:nvPicPr>
          <p:cNvPr id="3076" name="Picture 4" descr="ML Behind Facebook's friend suggestions | Manoj Patil M">
            <a:extLst>
              <a:ext uri="{FF2B5EF4-FFF2-40B4-BE49-F238E27FC236}">
                <a16:creationId xmlns:a16="http://schemas.microsoft.com/office/drawing/2014/main" id="{061FD716-A885-2BD0-E1DC-BBEBED0C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01" y="4542738"/>
            <a:ext cx="3393649" cy="20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59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E45E-9F30-EE81-F26F-C5D71C06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27464" cy="914400"/>
          </a:xfrm>
        </p:spPr>
        <p:txBody>
          <a:bodyPr/>
          <a:lstStyle/>
          <a:p>
            <a:r>
              <a:rPr lang="en-US" b="1" dirty="0"/>
              <a:t>Social Influence in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DE45-83E9-859C-F72C-9384E09EA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79" y="1447800"/>
            <a:ext cx="77724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Viral Marketing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Identifying influential users on Twitter (X) for targeted advertising.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Techniques: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Influence analysis to determine topic-sensitive influencers.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Boosts reach through word-of-mouth recommendations.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82BCD-BE33-BC15-1CA1-ABEF7968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51</a:t>
            </a:fld>
            <a:endParaRPr lang="en-GB" dirty="0"/>
          </a:p>
        </p:txBody>
      </p:sp>
      <p:pic>
        <p:nvPicPr>
          <p:cNvPr id="2050" name="Picture 2" descr="How Does Influencer Marketing Work on TikTok? - TRIBE">
            <a:extLst>
              <a:ext uri="{FF2B5EF4-FFF2-40B4-BE49-F238E27FC236}">
                <a16:creationId xmlns:a16="http://schemas.microsoft.com/office/drawing/2014/main" id="{168FFA72-F485-7FC8-0996-5FE9C430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79" y="4318523"/>
            <a:ext cx="3572759" cy="218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474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5FA53-67C4-380F-A497-CC50ED51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B6FB-47B6-EB0F-380D-1800E3E8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8227464" cy="914400"/>
          </a:xfrm>
        </p:spPr>
        <p:txBody>
          <a:bodyPr/>
          <a:lstStyle/>
          <a:p>
            <a:r>
              <a:rPr lang="en-US" b="1" dirty="0"/>
              <a:t>Trust-Based Recommender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627B-2269-1E60-7370-9ECD90EE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79" y="1447800"/>
            <a:ext cx="77724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Utilizes trust/distrust relationships (e.g., </a:t>
            </a:r>
            <a:r>
              <a:rPr lang="en-US" dirty="0" err="1"/>
              <a:t>Epinions</a:t>
            </a:r>
            <a:r>
              <a:rPr lang="en-US" dirty="0"/>
              <a:t>, Slashdot).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Benefit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Trust information enhances the reliability of user-based neighborhood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Research Insights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Studies demonstrate that trust-aware models improve robustness and recommendation accuracy.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70DBE-FB7A-9FD1-0B02-D54CA9CFF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955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7EB4-2550-CC99-77DB-0272EC53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Tag-Based Recommendations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88EF-C82D-5CBE-3B74-BFF79C332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Uses user-generated tags (e.g., keywords like “rock” for music albums) to enrich content and user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Flickr: Tagging photos.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Last.fm: Music tagging.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Bibsonomy</a:t>
            </a:r>
            <a:r>
              <a:rPr lang="en-US" dirty="0"/>
              <a:t>: Scientific literature sharing.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Tags provide both user interest and content context, improving recommendations.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944BE-68E4-7CE7-CC69-E2EEEFEFA3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52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5B54-14E2-DE1B-1531-136F974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38514"/>
            <a:ext cx="7772400" cy="914400"/>
          </a:xfrm>
        </p:spPr>
        <p:txBody>
          <a:bodyPr/>
          <a:lstStyle/>
          <a:p>
            <a:r>
              <a:rPr lang="en-US" dirty="0"/>
              <a:t>Advanced topics in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47EC-66D1-FEF8-47CF-6E0D71857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58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C3F87-FA44-1BC2-552C-E7C42C7F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Cold-Start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CC2A-3A06-57F5-C408-BB632F963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86550" y="6524625"/>
            <a:ext cx="2133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01E0E74-50B6-4764-B348-E181B45213A1}" type="slidenum">
              <a:rPr lang="en-GB" smtClean="0"/>
              <a:pPr>
                <a:spcAft>
                  <a:spcPts val="600"/>
                </a:spcAft>
                <a:defRPr/>
              </a:pPr>
              <a:t>55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CF7AD7-BFD4-2E88-BE9E-252554368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723611"/>
              </p:ext>
            </p:extLst>
          </p:nvPr>
        </p:nvGraphicFramePr>
        <p:xfrm>
          <a:off x="685800" y="1295400"/>
          <a:ext cx="7772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854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934D-00EE-B3E8-7954-2322F26D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/>
              <a:t>Attack-Resistant Recommender Systems</a:t>
            </a:r>
            <a:endParaRPr lang="en-US" sz="3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2C66-4C32-F6FA-B682-1F2AD9846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86550" y="6524625"/>
            <a:ext cx="2133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01E0E74-50B6-4764-B348-E181B45213A1}" type="slidenum">
              <a:rPr lang="en-GB" smtClean="0"/>
              <a:pPr>
                <a:spcAft>
                  <a:spcPts val="600"/>
                </a:spcAft>
                <a:defRPr/>
              </a:pPr>
              <a:t>56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9C4386B-D2B3-AB25-D238-65459F91D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121254"/>
              </p:ext>
            </p:extLst>
          </p:nvPr>
        </p:nvGraphicFramePr>
        <p:xfrm>
          <a:off x="685800" y="1295400"/>
          <a:ext cx="7772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846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53E5-852A-68D5-D051-DE950595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Recommender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4137-955B-74CB-B3F2-76E01BE7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Recommendations tailored to groups rather than individuals.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Movie recommendations for a family.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Music playlists in a gym.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 suggestions for tourists.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Diverse tastes in heterogeneous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Psychological factors like emotional contagion and conformity.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Approaches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Aggregating preferences.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Considering user interactions.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56766-893F-10DC-F3A0-13090058F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095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D40F-7E92-F734-F529-2BF28A26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6563"/>
            <a:ext cx="7772400" cy="914400"/>
          </a:xfrm>
        </p:spPr>
        <p:txBody>
          <a:bodyPr/>
          <a:lstStyle/>
          <a:p>
            <a:r>
              <a:rPr lang="en-US" b="1" dirty="0"/>
              <a:t>Multi-Criteria Recommender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B171-95AF-1ADC-E67E-53783471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93606"/>
            <a:ext cx="77724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Recommendations based on multiple criteria (e.g., plot, music, special effects).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richer user-item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Reflects user preferences more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Misleading results if only overall ratings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modeling user utility as multi-dimensional vectors.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395E-FC4E-575E-7F8C-D4793C6A2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774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AA55-0655-457E-5D21-03E5BAD4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Active Learning in Recommender Systems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888EA-7467-9916-2417-6957130D7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86550" y="6524625"/>
            <a:ext cx="2133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01E0E74-50B6-4764-B348-E181B45213A1}" type="slidenum">
              <a:rPr lang="en-GB" smtClean="0"/>
              <a:pPr>
                <a:spcAft>
                  <a:spcPts val="600"/>
                </a:spcAft>
                <a:defRPr/>
              </a:pPr>
              <a:t>59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7D6BE6-FECF-7CC6-5E43-C784B100F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107613"/>
              </p:ext>
            </p:extLst>
          </p:nvPr>
        </p:nvGraphicFramePr>
        <p:xfrm>
          <a:off x="685800" y="1295400"/>
          <a:ext cx="7772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48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E0F4-CD71-4928-BCA2-0E7837C7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Digital 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CDFD-230C-465A-85F2-AA2537AE42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6</a:t>
            </a:fld>
            <a:endParaRPr lang="en-GB" dirty="0"/>
          </a:p>
        </p:txBody>
      </p:sp>
      <p:pic>
        <p:nvPicPr>
          <p:cNvPr id="1026" name="Picture 2" descr="How to build a recommender system for a startup? - The Data Scientist">
            <a:extLst>
              <a:ext uri="{FF2B5EF4-FFF2-40B4-BE49-F238E27FC236}">
                <a16:creationId xmlns:a16="http://schemas.microsoft.com/office/drawing/2014/main" id="{B442577F-F6C1-40FD-A4B2-E9B925BB2D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66" y="3270856"/>
            <a:ext cx="7772400" cy="2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3EC7E-0C75-4BE8-A145-6C213CFC858F}"/>
              </a:ext>
            </a:extLst>
          </p:cNvPr>
          <p:cNvSpPr txBox="1"/>
          <p:nvPr/>
        </p:nvSpPr>
        <p:spPr>
          <a:xfrm>
            <a:off x="685800" y="1745263"/>
            <a:ext cx="360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Products/services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User preference (like/dislike)</a:t>
            </a:r>
          </a:p>
        </p:txBody>
      </p:sp>
    </p:spTree>
    <p:extLst>
      <p:ext uri="{BB962C8B-B14F-4D97-AF65-F5344CB8AC3E}">
        <p14:creationId xmlns:p14="http://schemas.microsoft.com/office/powerpoint/2010/main" val="2318130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C584-1360-4472-A87A-4E1973F1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4400"/>
          </a:xfrm>
        </p:spPr>
        <p:txBody>
          <a:bodyPr wrap="square" anchor="ctr">
            <a:normAutofit/>
          </a:bodyPr>
          <a:lstStyle/>
          <a:p>
            <a:r>
              <a:rPr lang="en-US" b="1" dirty="0"/>
              <a:t>Privacy in Recommender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4A535-515C-0313-C0C5-59DB9BEFD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686550" y="6524625"/>
            <a:ext cx="2133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01E0E74-50B6-4764-B348-E181B45213A1}" type="slidenum">
              <a:rPr lang="en-GB" smtClean="0"/>
              <a:pPr>
                <a:spcAft>
                  <a:spcPts val="600"/>
                </a:spcAft>
                <a:defRPr/>
              </a:pPr>
              <a:t>60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610259-E481-9408-70CB-050F84CEE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294877"/>
              </p:ext>
            </p:extLst>
          </p:nvPr>
        </p:nvGraphicFramePr>
        <p:xfrm>
          <a:off x="685800" y="1295400"/>
          <a:ext cx="77724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689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475F-9C92-C10B-15FD-154D3948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session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2D1C4-92A2-216B-890A-D067976B0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61</a:t>
            </a:fld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3E7C93-5605-1F7D-867D-2E1B7CA38683}"/>
              </a:ext>
            </a:extLst>
          </p:cNvPr>
          <p:cNvSpPr txBox="1"/>
          <p:nvPr/>
        </p:nvSpPr>
        <p:spPr>
          <a:xfrm>
            <a:off x="1861794" y="1267437"/>
            <a:ext cx="81966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https://tinyurl.com/RecSysFGV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8120C3-E9BC-3E78-9959-C10C208C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8" y="2345981"/>
            <a:ext cx="4333058" cy="36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9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51DF-A20F-187D-8B27-9A2C1998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Recommender systems (</a:t>
            </a:r>
            <a:r>
              <a:rPr lang="en-US" dirty="0" err="1">
                <a:solidFill>
                  <a:srgbClr val="00B0F0"/>
                </a:solidFill>
              </a:rPr>
              <a:t>RecSys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AF639-9D58-19BE-B90E-A1D1342B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main goal of a recommender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7641-9CF7-C0D9-C8C2-957340229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7</a:t>
            </a:fld>
            <a:endParaRPr lang="en-GB" dirty="0"/>
          </a:p>
        </p:txBody>
      </p:sp>
      <p:pic>
        <p:nvPicPr>
          <p:cNvPr id="2050" name="Picture 2" descr="Quick &amp; Reliable Ways To Increase Sales For Your Business">
            <a:extLst>
              <a:ext uri="{FF2B5EF4-FFF2-40B4-BE49-F238E27FC236}">
                <a16:creationId xmlns:a16="http://schemas.microsoft.com/office/drawing/2014/main" id="{D7A636F3-8F16-F6BA-74C3-8E75BD0A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51" y="2529037"/>
            <a:ext cx="5187297" cy="27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05D2C-A9F6-57FF-521B-EC8B9590B5E4}"/>
              </a:ext>
            </a:extLst>
          </p:cNvPr>
          <p:cNvSpPr txBox="1"/>
          <p:nvPr/>
        </p:nvSpPr>
        <p:spPr>
          <a:xfrm>
            <a:off x="1642929" y="5946815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By recommending carefully selected items to users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935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D3F23-FBFC-2EC3-6493-477C9071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9718-F3A1-F924-0DFE-CFC892E4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Technical goals of </a:t>
            </a:r>
            <a:r>
              <a:rPr lang="en-US" dirty="0" err="1">
                <a:solidFill>
                  <a:srgbClr val="00B0F0"/>
                </a:solidFill>
              </a:rPr>
              <a:t>RecSys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56A06-868E-7681-4F05-AEEB0C02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Predicting rating values.</a:t>
            </a:r>
          </a:p>
          <a:p>
            <a:pPr lvl="1"/>
            <a:r>
              <a:rPr lang="en-US" dirty="0"/>
              <a:t>Predict the rating, e.g. 1-5 by learning from past rating values.</a:t>
            </a:r>
          </a:p>
          <a:p>
            <a:pPr lvl="1"/>
            <a:r>
              <a:rPr lang="en-US" i="1" dirty="0"/>
              <a:t>Matrix completion problem.</a:t>
            </a:r>
          </a:p>
          <a:p>
            <a:r>
              <a:rPr lang="en-US" b="1" dirty="0"/>
              <a:t>Ranking items for users.</a:t>
            </a:r>
          </a:p>
          <a:p>
            <a:pPr lvl="1"/>
            <a:r>
              <a:rPr lang="en-US" dirty="0"/>
              <a:t>Rating values are not important.</a:t>
            </a:r>
          </a:p>
          <a:p>
            <a:pPr lvl="1"/>
            <a:r>
              <a:rPr lang="en-US" dirty="0"/>
              <a:t>Top-k users to target for a particular item.</a:t>
            </a:r>
          </a:p>
          <a:p>
            <a:pPr lvl="1"/>
            <a:r>
              <a:rPr lang="en-US" dirty="0"/>
              <a:t>Top-k items to suggest to a particular user.</a:t>
            </a:r>
          </a:p>
          <a:p>
            <a:pPr lvl="1"/>
            <a:r>
              <a:rPr lang="en-US" i="1" dirty="0"/>
              <a:t>Top-k recommender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4C82-022F-9021-D00B-C7861862C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06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5FA1-BD4C-2B79-07E9-A921893A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C037-C1AD-22E8-A00E-7CF9A843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Other technical goals of </a:t>
            </a:r>
            <a:r>
              <a:rPr lang="en-US" dirty="0" err="1">
                <a:solidFill>
                  <a:srgbClr val="00B0F0"/>
                </a:solidFill>
              </a:rPr>
              <a:t>RecSys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CE5B5-BEA5-B519-2E7C-A0F3B90E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Relevance</a:t>
            </a:r>
            <a:r>
              <a:rPr lang="en-US" dirty="0"/>
              <a:t>: recommend items that the user likes.</a:t>
            </a:r>
          </a:p>
          <a:p>
            <a:r>
              <a:rPr lang="en-US" b="1" dirty="0"/>
              <a:t>Novelty</a:t>
            </a:r>
            <a:r>
              <a:rPr lang="en-US" dirty="0"/>
              <a:t>: items that the user have not seen before.</a:t>
            </a:r>
          </a:p>
          <a:p>
            <a:r>
              <a:rPr lang="en-US" b="1" dirty="0"/>
              <a:t>Serendipity</a:t>
            </a:r>
            <a:r>
              <a:rPr lang="en-US" dirty="0"/>
              <a:t>: unexpected/surprising items are recommended.</a:t>
            </a:r>
          </a:p>
          <a:p>
            <a:r>
              <a:rPr lang="en-US" b="1" dirty="0"/>
              <a:t>Diversity</a:t>
            </a:r>
            <a:r>
              <a:rPr lang="en-US" dirty="0"/>
              <a:t>: recommend items that are different.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9FB3-1FDE-9B43-5C80-BCD0F514E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1E0E74-50B6-4764-B348-E181B45213A1}" type="slidenum">
              <a:rPr lang="en-GB" smtClean="0"/>
              <a:t>9</a:t>
            </a:fld>
            <a:endParaRPr lang="en-GB" dirty="0"/>
          </a:p>
        </p:txBody>
      </p:sp>
      <p:pic>
        <p:nvPicPr>
          <p:cNvPr id="3076" name="Picture 4" descr="9 Effective Ways To Build and Improve Customer Loyalty">
            <a:extLst>
              <a:ext uri="{FF2B5EF4-FFF2-40B4-BE49-F238E27FC236}">
                <a16:creationId xmlns:a16="http://schemas.microsoft.com/office/drawing/2014/main" id="{32F9F97D-3859-539F-A735-FE7A61B22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3333"/>
          <a:stretch/>
        </p:blipFill>
        <p:spPr bwMode="auto">
          <a:xfrm>
            <a:off x="2545223" y="4074208"/>
            <a:ext cx="3404776" cy="190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71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NEWSLIDENUMBER" val="False"/>
  <p:tag name="PREVIOUSNAME" val="C:\Users\Ursula Lehnert\Desktop\Temp - daily dump\AM3_UL.pptx"/>
</p:tagLst>
</file>

<file path=ppt/theme/theme1.xml><?xml version="1.0" encoding="utf-8"?>
<a:theme xmlns:a="http://schemas.openxmlformats.org/drawingml/2006/main" name="1_testfile">
  <a:themeElements>
    <a:clrScheme name="1_testfi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testfile">
      <a:majorFont>
        <a:latin typeface="Palatino Linotype"/>
        <a:ea typeface=""/>
        <a:cs typeface="Arial"/>
      </a:majorFont>
      <a:minorFont>
        <a:latin typeface="Palatino Linotyp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1_testfi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stfil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stfil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stfil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stfi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stfi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stfi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Classes_2</Template>
  <TotalTime>26571</TotalTime>
  <Words>2228</Words>
  <Application>Microsoft Office PowerPoint</Application>
  <PresentationFormat>Presentación en pantalla (4:3)</PresentationFormat>
  <Paragraphs>377</Paragraphs>
  <Slides>61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8" baseType="lpstr">
      <vt:lpstr>Arial</vt:lpstr>
      <vt:lpstr>Cambria Math</vt:lpstr>
      <vt:lpstr>Palatino Linotype</vt:lpstr>
      <vt:lpstr>Symbol</vt:lpstr>
      <vt:lpstr>Times New Roman</vt:lpstr>
      <vt:lpstr>Wingdings</vt:lpstr>
      <vt:lpstr>1_testfile</vt:lpstr>
      <vt:lpstr>The Machine Learning Behind Recommender systems</vt:lpstr>
      <vt:lpstr>Short Bio</vt:lpstr>
      <vt:lpstr>The course</vt:lpstr>
      <vt:lpstr>Introduction &amp; Datasets</vt:lpstr>
      <vt:lpstr>The digital era</vt:lpstr>
      <vt:lpstr>Digital business</vt:lpstr>
      <vt:lpstr>Recommender systems (RecSys)</vt:lpstr>
      <vt:lpstr>Technical goals of RecSys</vt:lpstr>
      <vt:lpstr>Other technical goals of RecSys</vt:lpstr>
      <vt:lpstr>Pioneers in RecSys</vt:lpstr>
      <vt:lpstr>Brief History: The Netflix Prize</vt:lpstr>
      <vt:lpstr>Growing interest in RecSys</vt:lpstr>
      <vt:lpstr>Examples of recommender systems</vt:lpstr>
      <vt:lpstr>Content-based Filtering</vt:lpstr>
      <vt:lpstr>Content-based Filtering</vt:lpstr>
      <vt:lpstr>Content-based Filtering</vt:lpstr>
      <vt:lpstr>Content-based Filtering</vt:lpstr>
      <vt:lpstr>Knowledge-based RecSys</vt:lpstr>
      <vt:lpstr>Knowledge-based RecSys</vt:lpstr>
      <vt:lpstr>Demographic RecSys</vt:lpstr>
      <vt:lpstr>Demographic RecSys</vt:lpstr>
      <vt:lpstr>Demographic RecSys</vt:lpstr>
      <vt:lpstr>Demographic RecSys</vt:lpstr>
      <vt:lpstr>Collaborative Filtering</vt:lpstr>
      <vt:lpstr>Collaborative Filtering</vt:lpstr>
      <vt:lpstr>Collaborative filtering Models: The data</vt:lpstr>
      <vt:lpstr>Collaborative Filtering (CF) Models</vt:lpstr>
      <vt:lpstr>Collaborative Filtering Neighborhood Models</vt:lpstr>
      <vt:lpstr>Neighbourhood-based CF models</vt:lpstr>
      <vt:lpstr>How do we define similarities?</vt:lpstr>
      <vt:lpstr>How do we define similarities?</vt:lpstr>
      <vt:lpstr>Strengths and weaknesses </vt:lpstr>
      <vt:lpstr>Collaborative Filtering Model-based</vt:lpstr>
      <vt:lpstr>Model-based CF models</vt:lpstr>
      <vt:lpstr>Hybrid and Ensemble-Based RecSys</vt:lpstr>
      <vt:lpstr>Types of RecSys</vt:lpstr>
      <vt:lpstr>Hybrid Recommender Systems</vt:lpstr>
      <vt:lpstr>Types of Ratings</vt:lpstr>
      <vt:lpstr>Types of Ratings and the Rating Matrix</vt:lpstr>
      <vt:lpstr>Standard machine learning vs RecSys</vt:lpstr>
      <vt:lpstr>Domain-specific challenges in RecSys</vt:lpstr>
      <vt:lpstr>Context-Based Recommender Systems</vt:lpstr>
      <vt:lpstr>Context-Based Recommender Systems</vt:lpstr>
      <vt:lpstr>Context-Based Recommender Systems</vt:lpstr>
      <vt:lpstr>Time-Sensitive Recommender Systems</vt:lpstr>
      <vt:lpstr>Time-Sensitive Recommender Systems</vt:lpstr>
      <vt:lpstr>Location-based Recommender Systems</vt:lpstr>
      <vt:lpstr>Location-based Recommender Systems</vt:lpstr>
      <vt:lpstr>Social Recommender Systems</vt:lpstr>
      <vt:lpstr> Structural Recommendations</vt:lpstr>
      <vt:lpstr>Social Influence in Recommendations</vt:lpstr>
      <vt:lpstr>Trust-Based Recommender Systems</vt:lpstr>
      <vt:lpstr>Tag-Based Recommendations</vt:lpstr>
      <vt:lpstr>Advanced topics in Recommender Systems</vt:lpstr>
      <vt:lpstr>The Cold-Start Problem</vt:lpstr>
      <vt:lpstr>Attack-Resistant Recommender Systems</vt:lpstr>
      <vt:lpstr>Group Recommender Systems</vt:lpstr>
      <vt:lpstr>Multi-Criteria Recommender Systems</vt:lpstr>
      <vt:lpstr>Active Learning in Recommender Systems</vt:lpstr>
      <vt:lpstr>Privacy in Recommender Systems</vt:lpstr>
      <vt:lpstr>Coding session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Diego Galeano</cp:lastModifiedBy>
  <cp:revision>1370</cp:revision>
  <cp:lastPrinted>2015-02-11T15:22:38Z</cp:lastPrinted>
  <dcterms:created xsi:type="dcterms:W3CDTF">2000-02-23T18:58:38Z</dcterms:created>
  <dcterms:modified xsi:type="dcterms:W3CDTF">2025-01-22T21:07:15Z</dcterms:modified>
</cp:coreProperties>
</file>